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Lato Bold" charset="1" panose="020F0502020204030203"/>
      <p:regular r:id="rId44"/>
    </p:embeddedFont>
    <p:embeddedFont>
      <p:font typeface="Lato" charset="1" panose="020F05020202040302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0.png" Type="http://schemas.openxmlformats.org/officeDocument/2006/relationships/image"/><Relationship Id="rId19" Target="../media/image31.svg" Type="http://schemas.openxmlformats.org/officeDocument/2006/relationships/image"/><Relationship Id="rId2" Target="../media/image12.png" Type="http://schemas.openxmlformats.org/officeDocument/2006/relationships/image"/><Relationship Id="rId20" Target="../media/image32.png" Type="http://schemas.openxmlformats.org/officeDocument/2006/relationships/image"/><Relationship Id="rId21" Target="../media/image33.svg" Type="http://schemas.openxmlformats.org/officeDocument/2006/relationships/image"/><Relationship Id="rId22" Target="../media/image34.png" Type="http://schemas.openxmlformats.org/officeDocument/2006/relationships/image"/><Relationship Id="rId23" Target="../media/image35.svg" Type="http://schemas.openxmlformats.org/officeDocument/2006/relationships/image"/><Relationship Id="rId24" Target="../media/image36.png" Type="http://schemas.openxmlformats.org/officeDocument/2006/relationships/image"/><Relationship Id="rId25" Target="../media/image37.svg" Type="http://schemas.openxmlformats.org/officeDocument/2006/relationships/image"/><Relationship Id="rId26" Target="../media/image38.png" Type="http://schemas.openxmlformats.org/officeDocument/2006/relationships/image"/><Relationship Id="rId27" Target="../media/image39.svg" Type="http://schemas.openxmlformats.org/officeDocument/2006/relationships/image"/><Relationship Id="rId28" Target="../media/image40.png" Type="http://schemas.openxmlformats.org/officeDocument/2006/relationships/image"/><Relationship Id="rId29" Target="../media/image41.svg" Type="http://schemas.openxmlformats.org/officeDocument/2006/relationships/image"/><Relationship Id="rId3" Target="../media/image13.svg" Type="http://schemas.openxmlformats.org/officeDocument/2006/relationships/image"/><Relationship Id="rId30" Target="../media/image42.png" Type="http://schemas.openxmlformats.org/officeDocument/2006/relationships/image"/><Relationship Id="rId31" Target="../media/image43.svg" Type="http://schemas.openxmlformats.org/officeDocument/2006/relationships/image"/><Relationship Id="rId32" Target="../media/image44.png" Type="http://schemas.openxmlformats.org/officeDocument/2006/relationships/image"/><Relationship Id="rId33" Target="../media/image45.svg" Type="http://schemas.openxmlformats.org/officeDocument/2006/relationships/image"/><Relationship Id="rId34" Target="../media/image46.png" Type="http://schemas.openxmlformats.org/officeDocument/2006/relationships/image"/><Relationship Id="rId35" Target="../media/image47.svg" Type="http://schemas.openxmlformats.org/officeDocument/2006/relationships/image"/><Relationship Id="rId36" Target="../media/image48.png" Type="http://schemas.openxmlformats.org/officeDocument/2006/relationships/image"/><Relationship Id="rId37" Target="../media/image49.svg" Type="http://schemas.openxmlformats.org/officeDocument/2006/relationships/image"/><Relationship Id="rId38" Target="../media/image50.png" Type="http://schemas.openxmlformats.org/officeDocument/2006/relationships/image"/><Relationship Id="rId39" Target="../media/image51.svg" Type="http://schemas.openxmlformats.org/officeDocument/2006/relationships/image"/><Relationship Id="rId4" Target="../media/image16.png" Type="http://schemas.openxmlformats.org/officeDocument/2006/relationships/image"/><Relationship Id="rId40" Target="../media/image52.png" Type="http://schemas.openxmlformats.org/officeDocument/2006/relationships/image"/><Relationship Id="rId41" Target="../media/image53.sv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embeddings/oleObject1.bin" Type="http://schemas.openxmlformats.org/officeDocument/2006/relationships/oleObjec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https://unstats.un.org/wiki/spaces/SDGeHandbook/pages/34505092/Home?preview=%2F34505092%2F106497383%2FSDGeHandbook-111121-2121-805.pdf"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741160" y="0"/>
            <a:ext cx="6858000" cy="1028700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79792" t="0" r="-45348" b="0"/>
              </a:stretch>
            </a:blipFill>
          </p:spPr>
        </p:sp>
      </p:grpSp>
      <p:sp>
        <p:nvSpPr>
          <p:cNvPr name="TextBox 4" id="4"/>
          <p:cNvSpPr txBox="true"/>
          <p:nvPr/>
        </p:nvSpPr>
        <p:spPr>
          <a:xfrm rot="0">
            <a:off x="1020432" y="2233579"/>
            <a:ext cx="10526751" cy="3143250"/>
          </a:xfrm>
          <a:prstGeom prst="rect">
            <a:avLst/>
          </a:prstGeom>
        </p:spPr>
        <p:txBody>
          <a:bodyPr anchor="t" rtlCol="false" tIns="0" lIns="0" bIns="0" rIns="0">
            <a:spAutoFit/>
          </a:bodyPr>
          <a:lstStyle/>
          <a:p>
            <a:pPr algn="l">
              <a:lnSpc>
                <a:spcPts val="8278"/>
              </a:lnSpc>
            </a:pPr>
            <a:r>
              <a:rPr lang="en-US" sz="6898" b="true">
                <a:solidFill>
                  <a:srgbClr val="BF8B2E"/>
                </a:solidFill>
                <a:latin typeface="Lato Bold"/>
                <a:ea typeface="Lato Bold"/>
                <a:cs typeface="Lato Bold"/>
                <a:sym typeface="Lato Bold"/>
              </a:rPr>
              <a:t>PHÂN TÍCH VÀ DỰ BÁO </a:t>
            </a:r>
          </a:p>
          <a:p>
            <a:pPr algn="l">
              <a:lnSpc>
                <a:spcPts val="8278"/>
              </a:lnSpc>
            </a:pPr>
            <a:r>
              <a:rPr lang="en-US" sz="6898" b="true">
                <a:solidFill>
                  <a:srgbClr val="BF8B2E"/>
                </a:solidFill>
                <a:latin typeface="Lato Bold"/>
                <a:ea typeface="Lato Bold"/>
                <a:cs typeface="Lato Bold"/>
                <a:sym typeface="Lato Bold"/>
              </a:rPr>
              <a:t>SỰ PHÁT TRIỂN KINH TẾ BỀN VỮNG Ở VIỆT NAM</a:t>
            </a:r>
          </a:p>
        </p:txBody>
      </p:sp>
      <p:grpSp>
        <p:nvGrpSpPr>
          <p:cNvPr name="Group 5" id="5"/>
          <p:cNvGrpSpPr/>
          <p:nvPr/>
        </p:nvGrpSpPr>
        <p:grpSpPr>
          <a:xfrm rot="0">
            <a:off x="10721492" y="8761541"/>
            <a:ext cx="1193076" cy="496759"/>
            <a:chOff x="0" y="0"/>
            <a:chExt cx="1590768" cy="662345"/>
          </a:xfrm>
        </p:grpSpPr>
        <p:grpSp>
          <p:nvGrpSpPr>
            <p:cNvPr name="Group 6" id="6"/>
            <p:cNvGrpSpPr/>
            <p:nvPr/>
          </p:nvGrpSpPr>
          <p:grpSpPr>
            <a:xfrm rot="0">
              <a:off x="0" y="0"/>
              <a:ext cx="1590768" cy="662345"/>
              <a:chOff x="0" y="0"/>
              <a:chExt cx="2656710" cy="1106170"/>
            </a:xfrm>
          </p:grpSpPr>
          <p:sp>
            <p:nvSpPr>
              <p:cNvPr name="Freeform 7" id="7"/>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8" id="8"/>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TextBox 9" id="9"/>
          <p:cNvSpPr txBox="true"/>
          <p:nvPr/>
        </p:nvSpPr>
        <p:spPr>
          <a:xfrm rot="0">
            <a:off x="1028700" y="885825"/>
            <a:ext cx="2077760"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AutoShape 10" id="10"/>
          <p:cNvSpPr/>
          <p:nvPr/>
        </p:nvSpPr>
        <p:spPr>
          <a:xfrm>
            <a:off x="2337341" y="6147469"/>
            <a:ext cx="6492240" cy="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3125713" y="6604669"/>
            <a:ext cx="4915495" cy="447675"/>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Lato"/>
                <a:ea typeface="Lato"/>
                <a:cs typeface="Lato"/>
                <a:sym typeface="Lato"/>
              </a:rPr>
              <a:t>GVHD: TS. Trần Văn Hải Triều</a:t>
            </a:r>
          </a:p>
        </p:txBody>
      </p:sp>
      <p:sp>
        <p:nvSpPr>
          <p:cNvPr name="TextBox 12" id="12"/>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22755" y="0"/>
            <a:ext cx="6665245" cy="10287000"/>
          </a:xfrm>
          <a:custGeom>
            <a:avLst/>
            <a:gdLst/>
            <a:ahLst/>
            <a:cxnLst/>
            <a:rect r="r" b="b" t="t" l="l"/>
            <a:pathLst>
              <a:path h="10287000" w="6665245">
                <a:moveTo>
                  <a:pt x="0" y="0"/>
                </a:moveTo>
                <a:lnTo>
                  <a:pt x="6665245" y="0"/>
                </a:lnTo>
                <a:lnTo>
                  <a:pt x="6665245" y="10287000"/>
                </a:lnTo>
                <a:lnTo>
                  <a:pt x="0" y="10287000"/>
                </a:lnTo>
                <a:lnTo>
                  <a:pt x="0" y="0"/>
                </a:lnTo>
                <a:close/>
              </a:path>
            </a:pathLst>
          </a:custGeom>
          <a:blipFill>
            <a:blip r:embed="rId2"/>
            <a:stretch>
              <a:fillRect l="-10848" t="-3087" r="-1717" b="0"/>
            </a:stretch>
          </a:blipFill>
        </p:spPr>
      </p:sp>
      <p:grpSp>
        <p:nvGrpSpPr>
          <p:cNvPr name="Group 3" id="3"/>
          <p:cNvGrpSpPr/>
          <p:nvPr/>
        </p:nvGrpSpPr>
        <p:grpSpPr>
          <a:xfrm rot="0">
            <a:off x="-546708" y="0"/>
            <a:ext cx="12815780" cy="10287000"/>
            <a:chOff x="0" y="0"/>
            <a:chExt cx="2384368" cy="1913890"/>
          </a:xfrm>
        </p:grpSpPr>
        <p:sp>
          <p:nvSpPr>
            <p:cNvPr name="Freeform 4" id="4"/>
            <p:cNvSpPr/>
            <p:nvPr/>
          </p:nvSpPr>
          <p:spPr>
            <a:xfrm flipH="false" flipV="false" rot="0">
              <a:off x="0" y="0"/>
              <a:ext cx="2384368" cy="1913890"/>
            </a:xfrm>
            <a:custGeom>
              <a:avLst/>
              <a:gdLst/>
              <a:ahLst/>
              <a:cxnLst/>
              <a:rect r="r" b="b" t="t" l="l"/>
              <a:pathLst>
                <a:path h="1913890" w="2384368">
                  <a:moveTo>
                    <a:pt x="2259908" y="1913890"/>
                  </a:moveTo>
                  <a:lnTo>
                    <a:pt x="124460" y="1913890"/>
                  </a:lnTo>
                  <a:cubicBezTo>
                    <a:pt x="55880" y="1913890"/>
                    <a:pt x="0" y="1858010"/>
                    <a:pt x="0" y="1789430"/>
                  </a:cubicBezTo>
                  <a:lnTo>
                    <a:pt x="0" y="124460"/>
                  </a:lnTo>
                  <a:cubicBezTo>
                    <a:pt x="0" y="55880"/>
                    <a:pt x="55880" y="0"/>
                    <a:pt x="124460" y="0"/>
                  </a:cubicBezTo>
                  <a:lnTo>
                    <a:pt x="2259908" y="0"/>
                  </a:lnTo>
                  <a:cubicBezTo>
                    <a:pt x="2328488" y="0"/>
                    <a:pt x="2384368" y="55880"/>
                    <a:pt x="2384368" y="124460"/>
                  </a:cubicBezTo>
                  <a:lnTo>
                    <a:pt x="2384368" y="1789430"/>
                  </a:lnTo>
                  <a:cubicBezTo>
                    <a:pt x="2384368" y="1858010"/>
                    <a:pt x="2328488" y="1913890"/>
                    <a:pt x="2259908" y="1913890"/>
                  </a:cubicBezTo>
                  <a:close/>
                </a:path>
              </a:pathLst>
            </a:custGeom>
            <a:solidFill>
              <a:srgbClr val="FFFFFF"/>
            </a:solidFill>
          </p:spPr>
        </p:sp>
      </p:grpSp>
      <p:sp>
        <p:nvSpPr>
          <p:cNvPr name="TextBox 5" id="5"/>
          <p:cNvSpPr txBox="true"/>
          <p:nvPr/>
        </p:nvSpPr>
        <p:spPr>
          <a:xfrm rot="0">
            <a:off x="1798343" y="2494374"/>
            <a:ext cx="8125679" cy="1066800"/>
          </a:xfrm>
          <a:prstGeom prst="rect">
            <a:avLst/>
          </a:prstGeom>
        </p:spPr>
        <p:txBody>
          <a:bodyPr anchor="t" rtlCol="false" tIns="0" lIns="0" bIns="0" rIns="0">
            <a:spAutoFit/>
          </a:bodyPr>
          <a:lstStyle/>
          <a:p>
            <a:pPr algn="l">
              <a:lnSpc>
                <a:spcPts val="8400"/>
              </a:lnSpc>
            </a:pPr>
            <a:r>
              <a:rPr lang="en-US" sz="7000" b="true">
                <a:solidFill>
                  <a:srgbClr val="222222"/>
                </a:solidFill>
                <a:latin typeface="Lato Bold"/>
                <a:ea typeface="Lato Bold"/>
                <a:cs typeface="Lato Bold"/>
                <a:sym typeface="Lato Bold"/>
              </a:rPr>
              <a:t>SDR2024-d</a:t>
            </a:r>
            <a:r>
              <a:rPr lang="en-US" b="true" sz="7000">
                <a:solidFill>
                  <a:srgbClr val="222222"/>
                </a:solidFill>
                <a:latin typeface="Lato Bold"/>
                <a:ea typeface="Lato Bold"/>
                <a:cs typeface="Lato Bold"/>
                <a:sym typeface="Lato Bold"/>
              </a:rPr>
              <a:t>ata</a:t>
            </a:r>
          </a:p>
        </p:txBody>
      </p:sp>
      <p:sp>
        <p:nvSpPr>
          <p:cNvPr name="TextBox 6" id="6"/>
          <p:cNvSpPr txBox="true"/>
          <p:nvPr/>
        </p:nvSpPr>
        <p:spPr>
          <a:xfrm rot="0">
            <a:off x="1798343" y="3760334"/>
            <a:ext cx="9096992" cy="5434965"/>
          </a:xfrm>
          <a:prstGeom prst="rect">
            <a:avLst/>
          </a:prstGeom>
        </p:spPr>
        <p:txBody>
          <a:bodyPr anchor="t" rtlCol="false" tIns="0" lIns="0" bIns="0" rIns="0">
            <a:spAutoFit/>
          </a:bodyPr>
          <a:lstStyle/>
          <a:p>
            <a:pPr algn="l" marL="518158" indent="-259079" lvl="1">
              <a:lnSpc>
                <a:spcPts val="3359"/>
              </a:lnSpc>
              <a:buAutoNum type="arabicPeriod" startAt="1"/>
            </a:pPr>
            <a:r>
              <a:rPr lang="en-US" sz="2399">
                <a:solidFill>
                  <a:srgbClr val="222222"/>
                </a:solidFill>
                <a:latin typeface="Lato"/>
                <a:ea typeface="Lato"/>
                <a:cs typeface="Lato"/>
                <a:sym typeface="Lato"/>
              </a:rPr>
              <a:t>Kích thước: 4175 dòng, 59 cột.</a:t>
            </a:r>
          </a:p>
          <a:p>
            <a:pPr algn="l" marL="518158" indent="-259079" lvl="1">
              <a:lnSpc>
                <a:spcPts val="3359"/>
              </a:lnSpc>
              <a:buAutoNum type="arabicPeriod" startAt="1"/>
            </a:pPr>
            <a:r>
              <a:rPr lang="en-US" sz="2399">
                <a:solidFill>
                  <a:srgbClr val="222222"/>
                </a:solidFill>
                <a:latin typeface="Lato"/>
                <a:ea typeface="Lato"/>
                <a:cs typeface="Lato"/>
                <a:sym typeface="Lato"/>
              </a:rPr>
              <a:t>Cấu trúc:</a:t>
            </a:r>
          </a:p>
          <a:p>
            <a:pPr algn="l" marL="518158" indent="-259079" lvl="1">
              <a:lnSpc>
                <a:spcPts val="3359"/>
              </a:lnSpc>
              <a:buFont typeface="Arial"/>
              <a:buChar char="•"/>
            </a:pPr>
            <a:r>
              <a:rPr lang="en-US" sz="2399">
                <a:solidFill>
                  <a:srgbClr val="222222"/>
                </a:solidFill>
                <a:latin typeface="Lato"/>
                <a:ea typeface="Lato"/>
                <a:cs typeface="Lato"/>
                <a:sym typeface="Lato"/>
              </a:rPr>
              <a:t>Codebook</a:t>
            </a:r>
            <a:r>
              <a:rPr lang="en-US" sz="2399">
                <a:solidFill>
                  <a:srgbClr val="222222"/>
                </a:solidFill>
                <a:latin typeface="Lato"/>
                <a:ea typeface="Lato"/>
                <a:cs typeface="Lato"/>
                <a:sym typeface="Lato"/>
              </a:rPr>
              <a:t> (Giải thích ý nghĩa các cột thuộc tính trong bộ dữ liệu)</a:t>
            </a:r>
          </a:p>
          <a:p>
            <a:pPr algn="l" marL="518158" indent="-259079" lvl="1">
              <a:lnSpc>
                <a:spcPts val="3359"/>
              </a:lnSpc>
              <a:buFont typeface="Arial"/>
              <a:buChar char="•"/>
            </a:pPr>
            <a:r>
              <a:rPr lang="en-US" sz="2399">
                <a:solidFill>
                  <a:srgbClr val="222222"/>
                </a:solidFill>
                <a:latin typeface="Lato"/>
                <a:ea typeface="Lato"/>
                <a:cs typeface="Lato"/>
                <a:sym typeface="Lato"/>
              </a:rPr>
              <a:t>Full Database (Dữ liệu</a:t>
            </a:r>
            <a:r>
              <a:rPr lang="en-US" sz="2399">
                <a:solidFill>
                  <a:srgbClr val="222222"/>
                </a:solidFill>
                <a:latin typeface="Lato"/>
                <a:ea typeface="Lato"/>
                <a:cs typeface="Lato"/>
                <a:sym typeface="Lato"/>
              </a:rPr>
              <a:t> các điểm tiêu chí và điểm SDG Index của năm 2024 của các nước)</a:t>
            </a:r>
          </a:p>
          <a:p>
            <a:pPr algn="l" marL="518158" indent="-259079" lvl="1">
              <a:lnSpc>
                <a:spcPts val="3359"/>
              </a:lnSpc>
              <a:buFont typeface="Arial"/>
              <a:buChar char="•"/>
            </a:pPr>
            <a:r>
              <a:rPr lang="en-US" sz="2399">
                <a:solidFill>
                  <a:srgbClr val="222222"/>
                </a:solidFill>
                <a:latin typeface="Lato"/>
                <a:ea typeface="Lato"/>
                <a:cs typeface="Lato"/>
                <a:sym typeface="Lato"/>
              </a:rPr>
              <a:t>Raw</a:t>
            </a:r>
            <a:r>
              <a:rPr lang="en-US" sz="2399">
                <a:solidFill>
                  <a:srgbClr val="222222"/>
                </a:solidFill>
                <a:latin typeface="Lato"/>
                <a:ea typeface="Lato"/>
                <a:cs typeface="Lato"/>
                <a:sym typeface="Lato"/>
              </a:rPr>
              <a:t> Data - Panel (Dữ liệu các điểm tiêu chí của các nước từ năm 2000 đến 2024)</a:t>
            </a:r>
          </a:p>
          <a:p>
            <a:pPr algn="l" marL="518160" indent="-259080" lvl="1">
              <a:lnSpc>
                <a:spcPts val="3359"/>
              </a:lnSpc>
              <a:buFont typeface="Arial"/>
              <a:buChar char="•"/>
            </a:pPr>
            <a:r>
              <a:rPr lang="en-US" sz="2400">
                <a:solidFill>
                  <a:srgbClr val="222222"/>
                </a:solidFill>
                <a:latin typeface="Lato"/>
                <a:ea typeface="Lato"/>
                <a:cs typeface="Lato"/>
                <a:sym typeface="Lato"/>
              </a:rPr>
              <a:t>Backdated SDG Index (Dữ liệu các điểm tiêu chí đã chuẩn hóa và điểm SDG Index của các nước từ năm 2000 đến 2024)</a:t>
            </a:r>
          </a:p>
          <a:p>
            <a:pPr algn="l" marL="518158" indent="-259079" lvl="1">
              <a:lnSpc>
                <a:spcPts val="3359"/>
              </a:lnSpc>
              <a:buAutoNum type="arabicPeriod" startAt="1"/>
            </a:pPr>
            <a:r>
              <a:rPr lang="en-US" sz="2399">
                <a:solidFill>
                  <a:srgbClr val="222222"/>
                </a:solidFill>
                <a:latin typeface="Lato"/>
                <a:ea typeface="Lato"/>
                <a:cs typeface="Lato"/>
                <a:sym typeface="Lato"/>
              </a:rPr>
              <a:t>Thời gian: Từ năm 2000 đến 2024.</a:t>
            </a:r>
          </a:p>
          <a:p>
            <a:pPr algn="just" marL="518160" indent="-259080" lvl="1">
              <a:lnSpc>
                <a:spcPts val="3359"/>
              </a:lnSpc>
              <a:buAutoNum type="arabicPeriod" startAt="1"/>
            </a:pPr>
            <a:r>
              <a:rPr lang="en-US" sz="2400">
                <a:solidFill>
                  <a:srgbClr val="222222"/>
                </a:solidFill>
                <a:latin typeface="Lato"/>
                <a:ea typeface="Lato"/>
                <a:cs typeface="Lato"/>
                <a:sym typeface="Lato"/>
              </a:rPr>
              <a:t>Quốc gia: 167 quốc gia, bao gồm Việt Nam.</a:t>
            </a:r>
          </a:p>
          <a:p>
            <a:pPr algn="l">
              <a:lnSpc>
                <a:spcPts val="3359"/>
              </a:lnSpc>
            </a:pPr>
          </a:p>
        </p:txBody>
      </p:sp>
      <p:sp>
        <p:nvSpPr>
          <p:cNvPr name="TextBox 7" id="7"/>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grpSp>
        <p:nvGrpSpPr>
          <p:cNvPr name="Group 8" id="8"/>
          <p:cNvGrpSpPr/>
          <p:nvPr/>
        </p:nvGrpSpPr>
        <p:grpSpPr>
          <a:xfrm rot="0">
            <a:off x="9505998" y="8997126"/>
            <a:ext cx="1193076" cy="496759"/>
            <a:chOff x="0" y="0"/>
            <a:chExt cx="1590768" cy="662345"/>
          </a:xfrm>
        </p:grpSpPr>
        <p:grpSp>
          <p:nvGrpSpPr>
            <p:cNvPr name="Group 9" id="9"/>
            <p:cNvGrpSpPr/>
            <p:nvPr/>
          </p:nvGrpSpPr>
          <p:grpSpPr>
            <a:xfrm rot="0">
              <a:off x="0" y="0"/>
              <a:ext cx="1590768" cy="662345"/>
              <a:chOff x="0" y="0"/>
              <a:chExt cx="2656710" cy="1106170"/>
            </a:xfrm>
          </p:grpSpPr>
          <p:sp>
            <p:nvSpPr>
              <p:cNvPr name="Freeform 10" id="10"/>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222222"/>
              </a:solidFill>
            </p:spPr>
          </p:sp>
        </p:grpSp>
        <p:sp>
          <p:nvSpPr>
            <p:cNvPr name="AutoShape 11" id="11"/>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TextBox 12" id="12"/>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DEB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2593" y="2441823"/>
            <a:ext cx="10342432" cy="5817545"/>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16673" r="0" b="-16673"/>
              </a:stretch>
            </a:blipFill>
          </p:spPr>
        </p:sp>
      </p:grpSp>
      <p:grpSp>
        <p:nvGrpSpPr>
          <p:cNvPr name="Group 4" id="4"/>
          <p:cNvGrpSpPr/>
          <p:nvPr/>
        </p:nvGrpSpPr>
        <p:grpSpPr>
          <a:xfrm rot="0">
            <a:off x="11515569" y="2637937"/>
            <a:ext cx="5892600" cy="3752722"/>
            <a:chOff x="0" y="0"/>
            <a:chExt cx="7856799" cy="5003630"/>
          </a:xfrm>
        </p:grpSpPr>
        <p:sp>
          <p:nvSpPr>
            <p:cNvPr name="TextBox 5" id="5"/>
            <p:cNvSpPr txBox="true"/>
            <p:nvPr/>
          </p:nvSpPr>
          <p:spPr>
            <a:xfrm rot="0">
              <a:off x="0" y="1438105"/>
              <a:ext cx="7856799" cy="3565525"/>
            </a:xfrm>
            <a:prstGeom prst="rect">
              <a:avLst/>
            </a:prstGeom>
          </p:spPr>
          <p:txBody>
            <a:bodyPr anchor="t" rtlCol="false" tIns="0" lIns="0" bIns="0" rIns="0">
              <a:spAutoFit/>
            </a:bodyPr>
            <a:lstStyle/>
            <a:p>
              <a:pPr algn="l" marL="0" indent="0" lvl="0">
                <a:lnSpc>
                  <a:spcPts val="10543"/>
                </a:lnSpc>
                <a:spcBef>
                  <a:spcPct val="0"/>
                </a:spcBef>
              </a:pPr>
              <a:r>
                <a:rPr lang="en-US" b="true" sz="8786">
                  <a:solidFill>
                    <a:srgbClr val="545454"/>
                  </a:solidFill>
                  <a:latin typeface="Lato Bold"/>
                  <a:ea typeface="Lato Bold"/>
                  <a:cs typeface="Lato Bold"/>
                  <a:sym typeface="Lato Bold"/>
                </a:rPr>
                <a:t>Tiền xử lý dữ liệu</a:t>
              </a:r>
            </a:p>
          </p:txBody>
        </p:sp>
        <p:sp>
          <p:nvSpPr>
            <p:cNvPr name="TextBox 6" id="6"/>
            <p:cNvSpPr txBox="true"/>
            <p:nvPr/>
          </p:nvSpPr>
          <p:spPr>
            <a:xfrm rot="0">
              <a:off x="0" y="-66675"/>
              <a:ext cx="7856799" cy="686428"/>
            </a:xfrm>
            <a:prstGeom prst="rect">
              <a:avLst/>
            </a:prstGeom>
          </p:spPr>
          <p:txBody>
            <a:bodyPr anchor="t" rtlCol="false" tIns="0" lIns="0" bIns="0" rIns="0">
              <a:spAutoFit/>
            </a:bodyPr>
            <a:lstStyle/>
            <a:p>
              <a:pPr algn="l">
                <a:lnSpc>
                  <a:spcPts val="4305"/>
                </a:lnSpc>
              </a:pPr>
              <a:r>
                <a:rPr lang="en-US" b="true" sz="3075">
                  <a:solidFill>
                    <a:srgbClr val="545454"/>
                  </a:solidFill>
                  <a:latin typeface="Lato Bold"/>
                  <a:ea typeface="Lato Bold"/>
                  <a:cs typeface="Lato Bold"/>
                  <a:sym typeface="Lato Bold"/>
                </a:rPr>
                <a:t>PHẦN 3</a:t>
              </a:r>
            </a:p>
          </p:txBody>
        </p:sp>
      </p:grpSp>
      <p:sp>
        <p:nvSpPr>
          <p:cNvPr name="TextBox 7" id="7"/>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8" id="8"/>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grpSp>
        <p:nvGrpSpPr>
          <p:cNvPr name="Group 9" id="9"/>
          <p:cNvGrpSpPr/>
          <p:nvPr/>
        </p:nvGrpSpPr>
        <p:grpSpPr>
          <a:xfrm rot="0">
            <a:off x="16066224" y="9079676"/>
            <a:ext cx="1193076" cy="496759"/>
            <a:chOff x="0" y="0"/>
            <a:chExt cx="1590768" cy="662345"/>
          </a:xfrm>
        </p:grpSpPr>
        <p:grpSp>
          <p:nvGrpSpPr>
            <p:cNvPr name="Group 10" id="10"/>
            <p:cNvGrpSpPr/>
            <p:nvPr/>
          </p:nvGrpSpPr>
          <p:grpSpPr>
            <a:xfrm rot="0">
              <a:off x="0" y="0"/>
              <a:ext cx="1590768" cy="662345"/>
              <a:chOff x="0" y="0"/>
              <a:chExt cx="2656710" cy="1106170"/>
            </a:xfrm>
          </p:grpSpPr>
          <p:sp>
            <p:nvSpPr>
              <p:cNvPr name="Freeform 11" id="11"/>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222222"/>
              </a:solidFill>
            </p:spPr>
          </p:sp>
        </p:grpSp>
        <p:sp>
          <p:nvSpPr>
            <p:cNvPr name="AutoShape 12" id="12"/>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66224" y="9258300"/>
            <a:ext cx="1193076" cy="496759"/>
            <a:chOff x="0" y="0"/>
            <a:chExt cx="1590768" cy="662345"/>
          </a:xfrm>
        </p:grpSpPr>
        <p:grpSp>
          <p:nvGrpSpPr>
            <p:cNvPr name="Group 3" id="3"/>
            <p:cNvGrpSpPr/>
            <p:nvPr/>
          </p:nvGrpSpPr>
          <p:grpSpPr>
            <a:xfrm rot="0">
              <a:off x="0" y="0"/>
              <a:ext cx="1590768" cy="662345"/>
              <a:chOff x="0" y="0"/>
              <a:chExt cx="2656710" cy="1106170"/>
            </a:xfrm>
          </p:grpSpPr>
          <p:sp>
            <p:nvSpPr>
              <p:cNvPr name="Freeform 4" id="4"/>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5" id="5"/>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Freeform 6" id="6"/>
          <p:cNvSpPr/>
          <p:nvPr/>
        </p:nvSpPr>
        <p:spPr>
          <a:xfrm flipH="false" flipV="false" rot="0">
            <a:off x="518154" y="5090156"/>
            <a:ext cx="8136737" cy="3945477"/>
          </a:xfrm>
          <a:custGeom>
            <a:avLst/>
            <a:gdLst/>
            <a:ahLst/>
            <a:cxnLst/>
            <a:rect r="r" b="b" t="t" l="l"/>
            <a:pathLst>
              <a:path h="3945477" w="8136737">
                <a:moveTo>
                  <a:pt x="0" y="0"/>
                </a:moveTo>
                <a:lnTo>
                  <a:pt x="8136737" y="0"/>
                </a:lnTo>
                <a:lnTo>
                  <a:pt x="8136737" y="3945477"/>
                </a:lnTo>
                <a:lnTo>
                  <a:pt x="0" y="3945477"/>
                </a:lnTo>
                <a:lnTo>
                  <a:pt x="0" y="0"/>
                </a:lnTo>
                <a:close/>
              </a:path>
            </a:pathLst>
          </a:custGeom>
          <a:blipFill>
            <a:blip r:embed="rId2"/>
            <a:stretch>
              <a:fillRect l="0" t="0" r="0" b="0"/>
            </a:stretch>
          </a:blipFill>
        </p:spPr>
      </p:sp>
      <p:sp>
        <p:nvSpPr>
          <p:cNvPr name="Freeform 7" id="7"/>
          <p:cNvSpPr/>
          <p:nvPr/>
        </p:nvSpPr>
        <p:spPr>
          <a:xfrm flipH="false" flipV="false" rot="0">
            <a:off x="8924397" y="3966937"/>
            <a:ext cx="8985415" cy="5068696"/>
          </a:xfrm>
          <a:custGeom>
            <a:avLst/>
            <a:gdLst/>
            <a:ahLst/>
            <a:cxnLst/>
            <a:rect r="r" b="b" t="t" l="l"/>
            <a:pathLst>
              <a:path h="5068696" w="8985415">
                <a:moveTo>
                  <a:pt x="0" y="0"/>
                </a:moveTo>
                <a:lnTo>
                  <a:pt x="8985415" y="0"/>
                </a:lnTo>
                <a:lnTo>
                  <a:pt x="8985415" y="5068696"/>
                </a:lnTo>
                <a:lnTo>
                  <a:pt x="0" y="5068696"/>
                </a:lnTo>
                <a:lnTo>
                  <a:pt x="0" y="0"/>
                </a:lnTo>
                <a:close/>
              </a:path>
            </a:pathLst>
          </a:custGeom>
          <a:blipFill>
            <a:blip r:embed="rId3"/>
            <a:stretch>
              <a:fillRect l="0" t="0" r="0" b="0"/>
            </a:stretch>
          </a:blipFill>
        </p:spPr>
      </p:sp>
      <p:sp>
        <p:nvSpPr>
          <p:cNvPr name="TextBox 8" id="8"/>
          <p:cNvSpPr txBox="true"/>
          <p:nvPr/>
        </p:nvSpPr>
        <p:spPr>
          <a:xfrm rot="0">
            <a:off x="4088213" y="428625"/>
            <a:ext cx="10802456" cy="933450"/>
          </a:xfrm>
          <a:prstGeom prst="rect">
            <a:avLst/>
          </a:prstGeom>
        </p:spPr>
        <p:txBody>
          <a:bodyPr anchor="t" rtlCol="false" tIns="0" lIns="0" bIns="0" rIns="0">
            <a:spAutoFit/>
          </a:bodyPr>
          <a:lstStyle/>
          <a:p>
            <a:pPr algn="l" marL="0" indent="0" lvl="0">
              <a:lnSpc>
                <a:spcPts val="7382"/>
              </a:lnSpc>
              <a:spcBef>
                <a:spcPct val="0"/>
              </a:spcBef>
            </a:pPr>
            <a:r>
              <a:rPr lang="en-US" b="true" sz="6151">
                <a:solidFill>
                  <a:srgbClr val="545454"/>
                </a:solidFill>
                <a:latin typeface="Lato Bold"/>
                <a:ea typeface="Lato Bold"/>
                <a:cs typeface="Lato Bold"/>
                <a:sym typeface="Lato Bold"/>
              </a:rPr>
              <a:t>Các phương pháp </a:t>
            </a:r>
            <a:r>
              <a:rPr lang="en-US" b="true" sz="6151">
                <a:solidFill>
                  <a:srgbClr val="A97A1D"/>
                </a:solidFill>
                <a:latin typeface="Lato Bold"/>
                <a:ea typeface="Lato Bold"/>
                <a:cs typeface="Lato Bold"/>
                <a:sym typeface="Lato Bold"/>
              </a:rPr>
              <a:t>tiền xử lý</a:t>
            </a:r>
          </a:p>
        </p:txBody>
      </p:sp>
      <p:sp>
        <p:nvSpPr>
          <p:cNvPr name="TextBox 9" id="9"/>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a:solidFill>
                  <a:srgbClr val="2B2B2B"/>
                </a:solidFill>
                <a:latin typeface="Lato"/>
                <a:ea typeface="Lato"/>
                <a:cs typeface="Lato"/>
                <a:sym typeface="Lato"/>
              </a:rPr>
              <a:t>Group 8 - IS403.P22</a:t>
            </a:r>
          </a:p>
        </p:txBody>
      </p:sp>
      <p:sp>
        <p:nvSpPr>
          <p:cNvPr name="TextBox 10" id="10"/>
          <p:cNvSpPr txBox="true"/>
          <p:nvPr/>
        </p:nvSpPr>
        <p:spPr>
          <a:xfrm rot="0">
            <a:off x="518154" y="3243590"/>
            <a:ext cx="7684122" cy="1389544"/>
          </a:xfrm>
          <a:prstGeom prst="rect">
            <a:avLst/>
          </a:prstGeom>
        </p:spPr>
        <p:txBody>
          <a:bodyPr anchor="t" rtlCol="false" tIns="0" lIns="0" bIns="0" rIns="0">
            <a:spAutoFit/>
          </a:bodyPr>
          <a:lstStyle/>
          <a:p>
            <a:pPr algn="l" marL="576142" indent="-288071" lvl="1">
              <a:lnSpc>
                <a:spcPts val="3735"/>
              </a:lnSpc>
              <a:buFont typeface="Arial"/>
              <a:buChar char="•"/>
            </a:pPr>
            <a:r>
              <a:rPr lang="en-US" sz="2668">
                <a:solidFill>
                  <a:srgbClr val="545454"/>
                </a:solidFill>
                <a:latin typeface="Lato"/>
                <a:ea typeface="Lato"/>
                <a:cs typeface="Lato"/>
                <a:sym typeface="Lato"/>
              </a:rPr>
              <a:t>Kết bảng dữ liệu </a:t>
            </a:r>
            <a:r>
              <a:rPr lang="en-US" b="true" sz="2668">
                <a:solidFill>
                  <a:srgbClr val="545454"/>
                </a:solidFill>
                <a:latin typeface="Lato Bold"/>
                <a:ea typeface="Lato Bold"/>
                <a:cs typeface="Lato Bold"/>
                <a:sym typeface="Lato Bold"/>
              </a:rPr>
              <a:t>Backdated SDG Index</a:t>
            </a:r>
            <a:r>
              <a:rPr lang="en-US" sz="2668">
                <a:solidFill>
                  <a:srgbClr val="545454"/>
                </a:solidFill>
                <a:latin typeface="Lato"/>
                <a:ea typeface="Lato"/>
                <a:cs typeface="Lato"/>
                <a:sym typeface="Lato"/>
              </a:rPr>
              <a:t> và bảng dữ liệu </a:t>
            </a:r>
            <a:r>
              <a:rPr lang="en-US" b="true" sz="2668">
                <a:solidFill>
                  <a:srgbClr val="545454"/>
                </a:solidFill>
                <a:latin typeface="Lato Bold"/>
                <a:ea typeface="Lato Bold"/>
                <a:cs typeface="Lato Bold"/>
                <a:sym typeface="Lato Bold"/>
              </a:rPr>
              <a:t>Raw Data - Panel </a:t>
            </a:r>
            <a:r>
              <a:rPr lang="en-US" sz="2668">
                <a:solidFill>
                  <a:srgbClr val="545454"/>
                </a:solidFill>
                <a:latin typeface="Lato"/>
                <a:ea typeface="Lato"/>
                <a:cs typeface="Lato"/>
                <a:sym typeface="Lato"/>
              </a:rPr>
              <a:t>theo tên quốc gia và năm. Loạ</a:t>
            </a:r>
            <a:r>
              <a:rPr lang="en-US" sz="2668">
                <a:solidFill>
                  <a:srgbClr val="545454"/>
                </a:solidFill>
                <a:latin typeface="Lato"/>
                <a:ea typeface="Lato"/>
                <a:cs typeface="Lato"/>
                <a:sym typeface="Lato"/>
              </a:rPr>
              <a:t>i </a:t>
            </a:r>
            <a:r>
              <a:rPr lang="en-US" sz="2668">
                <a:solidFill>
                  <a:srgbClr val="545454"/>
                </a:solidFill>
                <a:latin typeface="Lato"/>
                <a:ea typeface="Lato"/>
                <a:cs typeface="Lato"/>
                <a:sym typeface="Lato"/>
              </a:rPr>
              <a:t>bỏ</a:t>
            </a:r>
            <a:r>
              <a:rPr lang="en-US" sz="2668">
                <a:solidFill>
                  <a:srgbClr val="545454"/>
                </a:solidFill>
                <a:latin typeface="Lato"/>
                <a:ea typeface="Lato"/>
                <a:cs typeface="Lato"/>
                <a:sym typeface="Lato"/>
              </a:rPr>
              <a:t> </a:t>
            </a:r>
            <a:r>
              <a:rPr lang="en-US" sz="2668">
                <a:solidFill>
                  <a:srgbClr val="545454"/>
                </a:solidFill>
                <a:latin typeface="Lato"/>
                <a:ea typeface="Lato"/>
                <a:cs typeface="Lato"/>
                <a:sym typeface="Lato"/>
              </a:rPr>
              <a:t>c</a:t>
            </a:r>
            <a:r>
              <a:rPr lang="en-US" sz="2668">
                <a:solidFill>
                  <a:srgbClr val="545454"/>
                </a:solidFill>
                <a:latin typeface="Lato"/>
                <a:ea typeface="Lato"/>
                <a:cs typeface="Lato"/>
                <a:sym typeface="Lato"/>
              </a:rPr>
              <a:t>á</a:t>
            </a:r>
            <a:r>
              <a:rPr lang="en-US" sz="2668">
                <a:solidFill>
                  <a:srgbClr val="545454"/>
                </a:solidFill>
                <a:latin typeface="Lato"/>
                <a:ea typeface="Lato"/>
                <a:cs typeface="Lato"/>
                <a:sym typeface="Lato"/>
              </a:rPr>
              <a:t>c</a:t>
            </a:r>
            <a:r>
              <a:rPr lang="en-US" sz="2668">
                <a:solidFill>
                  <a:srgbClr val="545454"/>
                </a:solidFill>
                <a:latin typeface="Lato"/>
                <a:ea typeface="Lato"/>
                <a:cs typeface="Lato"/>
                <a:sym typeface="Lato"/>
              </a:rPr>
              <a:t> </a:t>
            </a:r>
            <a:r>
              <a:rPr lang="en-US" sz="2668">
                <a:solidFill>
                  <a:srgbClr val="545454"/>
                </a:solidFill>
                <a:latin typeface="Lato"/>
                <a:ea typeface="Lato"/>
                <a:cs typeface="Lato"/>
                <a:sym typeface="Lato"/>
              </a:rPr>
              <a:t>cộ</a:t>
            </a:r>
            <a:r>
              <a:rPr lang="en-US" sz="2668">
                <a:solidFill>
                  <a:srgbClr val="545454"/>
                </a:solidFill>
                <a:latin typeface="Lato"/>
                <a:ea typeface="Lato"/>
                <a:cs typeface="Lato"/>
                <a:sym typeface="Lato"/>
              </a:rPr>
              <a:t>t </a:t>
            </a:r>
            <a:r>
              <a:rPr lang="en-US" sz="2668">
                <a:solidFill>
                  <a:srgbClr val="545454"/>
                </a:solidFill>
                <a:latin typeface="Lato"/>
                <a:ea typeface="Lato"/>
                <a:cs typeface="Lato"/>
                <a:sym typeface="Lato"/>
              </a:rPr>
              <a:t>k</a:t>
            </a:r>
            <a:r>
              <a:rPr lang="en-US" sz="2668">
                <a:solidFill>
                  <a:srgbClr val="545454"/>
                </a:solidFill>
                <a:latin typeface="Lato"/>
                <a:ea typeface="Lato"/>
                <a:cs typeface="Lato"/>
                <a:sym typeface="Lato"/>
              </a:rPr>
              <a:t>h</a:t>
            </a:r>
            <a:r>
              <a:rPr lang="en-US" sz="2668">
                <a:solidFill>
                  <a:srgbClr val="545454"/>
                </a:solidFill>
                <a:latin typeface="Lato"/>
                <a:ea typeface="Lato"/>
                <a:cs typeface="Lato"/>
                <a:sym typeface="Lato"/>
              </a:rPr>
              <a:t>ô</a:t>
            </a:r>
            <a:r>
              <a:rPr lang="en-US" sz="2668">
                <a:solidFill>
                  <a:srgbClr val="545454"/>
                </a:solidFill>
                <a:latin typeface="Lato"/>
                <a:ea typeface="Lato"/>
                <a:cs typeface="Lato"/>
                <a:sym typeface="Lato"/>
              </a:rPr>
              <a:t>n</a:t>
            </a:r>
            <a:r>
              <a:rPr lang="en-US" sz="2668">
                <a:solidFill>
                  <a:srgbClr val="545454"/>
                </a:solidFill>
                <a:latin typeface="Lato"/>
                <a:ea typeface="Lato"/>
                <a:cs typeface="Lato"/>
                <a:sym typeface="Lato"/>
              </a:rPr>
              <a:t>g</a:t>
            </a:r>
            <a:r>
              <a:rPr lang="en-US" sz="2668">
                <a:solidFill>
                  <a:srgbClr val="545454"/>
                </a:solidFill>
                <a:latin typeface="Lato"/>
                <a:ea typeface="Lato"/>
                <a:cs typeface="Lato"/>
                <a:sym typeface="Lato"/>
              </a:rPr>
              <a:t> </a:t>
            </a:r>
            <a:r>
              <a:rPr lang="en-US" sz="2668">
                <a:solidFill>
                  <a:srgbClr val="545454"/>
                </a:solidFill>
                <a:latin typeface="Lato"/>
                <a:ea typeface="Lato"/>
                <a:cs typeface="Lato"/>
                <a:sym typeface="Lato"/>
              </a:rPr>
              <a:t>cầ</a:t>
            </a:r>
            <a:r>
              <a:rPr lang="en-US" sz="2668">
                <a:solidFill>
                  <a:srgbClr val="545454"/>
                </a:solidFill>
                <a:latin typeface="Lato"/>
                <a:ea typeface="Lato"/>
                <a:cs typeface="Lato"/>
                <a:sym typeface="Lato"/>
              </a:rPr>
              <a:t>n</a:t>
            </a:r>
            <a:r>
              <a:rPr lang="en-US" sz="2668">
                <a:solidFill>
                  <a:srgbClr val="545454"/>
                </a:solidFill>
                <a:latin typeface="Lato"/>
                <a:ea typeface="Lato"/>
                <a:cs typeface="Lato"/>
                <a:sym typeface="Lato"/>
              </a:rPr>
              <a:t> t</a:t>
            </a:r>
            <a:r>
              <a:rPr lang="en-US" sz="2668">
                <a:solidFill>
                  <a:srgbClr val="545454"/>
                </a:solidFill>
                <a:latin typeface="Lato"/>
                <a:ea typeface="Lato"/>
                <a:cs typeface="Lato"/>
                <a:sym typeface="Lato"/>
              </a:rPr>
              <a:t>h</a:t>
            </a:r>
            <a:r>
              <a:rPr lang="en-US" sz="2668">
                <a:solidFill>
                  <a:srgbClr val="545454"/>
                </a:solidFill>
                <a:latin typeface="Lato"/>
                <a:ea typeface="Lato"/>
                <a:cs typeface="Lato"/>
                <a:sym typeface="Lato"/>
              </a:rPr>
              <a:t>iế</a:t>
            </a:r>
            <a:r>
              <a:rPr lang="en-US" sz="2668">
                <a:solidFill>
                  <a:srgbClr val="545454"/>
                </a:solidFill>
                <a:latin typeface="Lato"/>
                <a:ea typeface="Lato"/>
                <a:cs typeface="Lato"/>
                <a:sym typeface="Lato"/>
              </a:rPr>
              <a:t>t</a:t>
            </a:r>
            <a:r>
              <a:rPr lang="en-US" sz="2668">
                <a:solidFill>
                  <a:srgbClr val="545454"/>
                </a:solidFill>
                <a:latin typeface="Lato"/>
                <a:ea typeface="Lato"/>
                <a:cs typeface="Lato"/>
                <a:sym typeface="Lato"/>
              </a:rPr>
              <a:t>. </a:t>
            </a:r>
          </a:p>
        </p:txBody>
      </p:sp>
      <p:sp>
        <p:nvSpPr>
          <p:cNvPr name="TextBox 11" id="11"/>
          <p:cNvSpPr txBox="true"/>
          <p:nvPr/>
        </p:nvSpPr>
        <p:spPr>
          <a:xfrm rot="0">
            <a:off x="703639" y="1961524"/>
            <a:ext cx="5271684" cy="662941"/>
          </a:xfrm>
          <a:prstGeom prst="rect">
            <a:avLst/>
          </a:prstGeom>
        </p:spPr>
        <p:txBody>
          <a:bodyPr anchor="t" rtlCol="false" tIns="0" lIns="0" bIns="0" rIns="0">
            <a:spAutoFit/>
          </a:bodyPr>
          <a:lstStyle/>
          <a:p>
            <a:pPr algn="l">
              <a:lnSpc>
                <a:spcPts val="5459"/>
              </a:lnSpc>
            </a:pPr>
            <a:r>
              <a:rPr lang="en-US" sz="3899" b="true">
                <a:solidFill>
                  <a:srgbClr val="545454"/>
                </a:solidFill>
                <a:latin typeface="Lato Bold"/>
                <a:ea typeface="Lato Bold"/>
                <a:cs typeface="Lato Bold"/>
                <a:sym typeface="Lato Bold"/>
              </a:rPr>
              <a:t>1. Hợp n</a:t>
            </a:r>
            <a:r>
              <a:rPr lang="en-US" b="true" sz="3899">
                <a:solidFill>
                  <a:srgbClr val="545454"/>
                </a:solidFill>
                <a:latin typeface="Lato Bold"/>
                <a:ea typeface="Lato Bold"/>
                <a:cs typeface="Lato Bold"/>
                <a:sym typeface="Lato Bold"/>
              </a:rPr>
              <a:t>hất dữ liệu</a:t>
            </a:r>
          </a:p>
        </p:txBody>
      </p:sp>
      <p:sp>
        <p:nvSpPr>
          <p:cNvPr name="TextBox 12" id="12"/>
          <p:cNvSpPr txBox="true"/>
          <p:nvPr/>
        </p:nvSpPr>
        <p:spPr>
          <a:xfrm rot="0">
            <a:off x="8926130" y="1980574"/>
            <a:ext cx="8765812" cy="1856269"/>
          </a:xfrm>
          <a:prstGeom prst="rect">
            <a:avLst/>
          </a:prstGeom>
        </p:spPr>
        <p:txBody>
          <a:bodyPr anchor="t" rtlCol="false" tIns="0" lIns="0" bIns="0" rIns="0">
            <a:spAutoFit/>
          </a:bodyPr>
          <a:lstStyle/>
          <a:p>
            <a:pPr algn="l" marL="576142" indent="-288071" lvl="1">
              <a:lnSpc>
                <a:spcPts val="3735"/>
              </a:lnSpc>
              <a:buFont typeface="Arial"/>
              <a:buChar char="•"/>
            </a:pPr>
            <a:r>
              <a:rPr lang="en-US" sz="2668">
                <a:solidFill>
                  <a:srgbClr val="545454"/>
                </a:solidFill>
                <a:latin typeface="Lato"/>
                <a:ea typeface="Lato"/>
                <a:cs typeface="Lato"/>
                <a:sym typeface="Lato"/>
              </a:rPr>
              <a:t>Điền dữ liệu </a:t>
            </a:r>
            <a:r>
              <a:rPr lang="en-US" sz="2668">
                <a:solidFill>
                  <a:srgbClr val="545454"/>
                </a:solidFill>
                <a:latin typeface="Lato"/>
                <a:ea typeface="Lato"/>
                <a:cs typeface="Lato"/>
                <a:sym typeface="Lato"/>
              </a:rPr>
              <a:t>c</a:t>
            </a:r>
            <a:r>
              <a:rPr lang="en-US" sz="2668">
                <a:solidFill>
                  <a:srgbClr val="545454"/>
                </a:solidFill>
                <a:latin typeface="Lato"/>
                <a:ea typeface="Lato"/>
                <a:cs typeface="Lato"/>
                <a:sym typeface="Lato"/>
              </a:rPr>
              <a:t>ho năm 2024:</a:t>
            </a:r>
            <a:r>
              <a:rPr lang="en-US" sz="2668">
                <a:solidFill>
                  <a:srgbClr val="545454"/>
                </a:solidFill>
                <a:latin typeface="Lato"/>
                <a:ea typeface="Lato"/>
                <a:cs typeface="Lato"/>
                <a:sym typeface="Lato"/>
              </a:rPr>
              <a:t> G</a:t>
            </a:r>
            <a:r>
              <a:rPr lang="en-US" sz="2668">
                <a:solidFill>
                  <a:srgbClr val="545454"/>
                </a:solidFill>
                <a:latin typeface="Lato"/>
                <a:ea typeface="Lato"/>
                <a:cs typeface="Lato"/>
                <a:sym typeface="Lato"/>
              </a:rPr>
              <a:t>á</a:t>
            </a:r>
            <a:r>
              <a:rPr lang="en-US" sz="2668">
                <a:solidFill>
                  <a:srgbClr val="545454"/>
                </a:solidFill>
                <a:latin typeface="Lato"/>
                <a:ea typeface="Lato"/>
                <a:cs typeface="Lato"/>
                <a:sym typeface="Lato"/>
              </a:rPr>
              <a:t>n</a:t>
            </a:r>
            <a:r>
              <a:rPr lang="en-US" sz="2668">
                <a:solidFill>
                  <a:srgbClr val="545454"/>
                </a:solidFill>
                <a:latin typeface="Lato"/>
                <a:ea typeface="Lato"/>
                <a:cs typeface="Lato"/>
                <a:sym typeface="Lato"/>
              </a:rPr>
              <a:t> giá trị từ bảng </a:t>
            </a:r>
            <a:r>
              <a:rPr lang="en-US" b="true" sz="2668">
                <a:solidFill>
                  <a:srgbClr val="545454"/>
                </a:solidFill>
                <a:latin typeface="Lato Bold"/>
                <a:ea typeface="Lato Bold"/>
                <a:cs typeface="Lato Bold"/>
                <a:sym typeface="Lato Bold"/>
              </a:rPr>
              <a:t>Full Database </a:t>
            </a:r>
            <a:r>
              <a:rPr lang="en-US" sz="2668">
                <a:solidFill>
                  <a:srgbClr val="545454"/>
                </a:solidFill>
                <a:latin typeface="Lato"/>
                <a:ea typeface="Lato"/>
                <a:cs typeface="Lato"/>
                <a:sym typeface="Lato"/>
              </a:rPr>
              <a:t>vào</a:t>
            </a:r>
            <a:r>
              <a:rPr lang="en-US" sz="2668">
                <a:solidFill>
                  <a:srgbClr val="545454"/>
                </a:solidFill>
                <a:latin typeface="Lato"/>
                <a:ea typeface="Lato"/>
                <a:cs typeface="Lato"/>
                <a:sym typeface="Lato"/>
              </a:rPr>
              <a:t> </a:t>
            </a:r>
            <a:r>
              <a:rPr lang="en-US" sz="2668">
                <a:solidFill>
                  <a:srgbClr val="545454"/>
                </a:solidFill>
                <a:latin typeface="Lato"/>
                <a:ea typeface="Lato"/>
                <a:cs typeface="Lato"/>
                <a:sym typeface="Lato"/>
              </a:rPr>
              <a:t>dat</a:t>
            </a:r>
            <a:r>
              <a:rPr lang="en-US" sz="2668">
                <a:solidFill>
                  <a:srgbClr val="545454"/>
                </a:solidFill>
                <a:latin typeface="Lato"/>
                <a:ea typeface="Lato"/>
                <a:cs typeface="Lato"/>
                <a:sym typeface="Lato"/>
              </a:rPr>
              <a:t>a</a:t>
            </a:r>
            <a:r>
              <a:rPr lang="en-US" sz="2668">
                <a:solidFill>
                  <a:srgbClr val="545454"/>
                </a:solidFill>
                <a:latin typeface="Lato"/>
                <a:ea typeface="Lato"/>
                <a:cs typeface="Lato"/>
                <a:sym typeface="Lato"/>
              </a:rPr>
              <a:t>s</a:t>
            </a:r>
            <a:r>
              <a:rPr lang="en-US" sz="2668">
                <a:solidFill>
                  <a:srgbClr val="545454"/>
                </a:solidFill>
                <a:latin typeface="Lato"/>
                <a:ea typeface="Lato"/>
                <a:cs typeface="Lato"/>
                <a:sym typeface="Lato"/>
              </a:rPr>
              <a:t>e</a:t>
            </a:r>
            <a:r>
              <a:rPr lang="en-US" sz="2668">
                <a:solidFill>
                  <a:srgbClr val="545454"/>
                </a:solidFill>
                <a:latin typeface="Lato"/>
                <a:ea typeface="Lato"/>
                <a:cs typeface="Lato"/>
                <a:sym typeface="Lato"/>
              </a:rPr>
              <a:t>t, dựa</a:t>
            </a:r>
            <a:r>
              <a:rPr lang="en-US" sz="2668">
                <a:solidFill>
                  <a:srgbClr val="545454"/>
                </a:solidFill>
                <a:latin typeface="Lato"/>
                <a:ea typeface="Lato"/>
                <a:cs typeface="Lato"/>
                <a:sym typeface="Lato"/>
              </a:rPr>
              <a:t> </a:t>
            </a:r>
            <a:r>
              <a:rPr lang="en-US" sz="2668">
                <a:solidFill>
                  <a:srgbClr val="545454"/>
                </a:solidFill>
                <a:latin typeface="Lato"/>
                <a:ea typeface="Lato"/>
                <a:cs typeface="Lato"/>
                <a:sym typeface="Lato"/>
              </a:rPr>
              <a:t>trên mã chỉ số (</a:t>
            </a:r>
            <a:r>
              <a:rPr lang="en-US" b="true" sz="2668">
                <a:solidFill>
                  <a:srgbClr val="545454"/>
                </a:solidFill>
                <a:latin typeface="Lato Bold"/>
                <a:ea typeface="Lato Bold"/>
                <a:cs typeface="Lato Bold"/>
                <a:sym typeface="Lato Bold"/>
              </a:rPr>
              <a:t>IndCode</a:t>
            </a:r>
            <a:r>
              <a:rPr lang="en-US" sz="2668">
                <a:solidFill>
                  <a:srgbClr val="545454"/>
                </a:solidFill>
                <a:latin typeface="Lato"/>
                <a:ea typeface="Lato"/>
                <a:cs typeface="Lato"/>
                <a:sym typeface="Lato"/>
              </a:rPr>
              <a:t>), tên chỉ số (</a:t>
            </a:r>
            <a:r>
              <a:rPr lang="en-US" b="true" sz="2668">
                <a:solidFill>
                  <a:srgbClr val="545454"/>
                </a:solidFill>
                <a:latin typeface="Lato Bold"/>
                <a:ea typeface="Lato Bold"/>
                <a:cs typeface="Lato Bold"/>
                <a:sym typeface="Lato Bold"/>
              </a:rPr>
              <a:t>Indicator</a:t>
            </a:r>
            <a:r>
              <a:rPr lang="en-US" sz="2668">
                <a:solidFill>
                  <a:srgbClr val="545454"/>
                </a:solidFill>
                <a:latin typeface="Lato"/>
                <a:ea typeface="Lato"/>
                <a:cs typeface="Lato"/>
                <a:sym typeface="Lato"/>
              </a:rPr>
              <a:t>), và quốc g</a:t>
            </a:r>
            <a:r>
              <a:rPr lang="en-US" sz="2668">
                <a:solidFill>
                  <a:srgbClr val="545454"/>
                </a:solidFill>
                <a:latin typeface="Lato"/>
                <a:ea typeface="Lato"/>
                <a:cs typeface="Lato"/>
                <a:sym typeface="Lato"/>
              </a:rPr>
              <a:t>ia (</a:t>
            </a:r>
            <a:r>
              <a:rPr lang="en-US" b="true" sz="2668">
                <a:solidFill>
                  <a:srgbClr val="545454"/>
                </a:solidFill>
                <a:latin typeface="Lato Bold"/>
                <a:ea typeface="Lato Bold"/>
                <a:cs typeface="Lato Bold"/>
                <a:sym typeface="Lato Bold"/>
              </a:rPr>
              <a:t>Country</a:t>
            </a:r>
            <a:r>
              <a:rPr lang="en-US" sz="2668">
                <a:solidFill>
                  <a:srgbClr val="545454"/>
                </a:solidFill>
                <a:latin typeface="Lato"/>
                <a:ea typeface="Lato"/>
                <a:cs typeface="Lato"/>
                <a:sym typeface="Lato"/>
              </a:rPr>
              <a:t>), cho năm</a:t>
            </a:r>
            <a:r>
              <a:rPr lang="en-US" sz="2668">
                <a:solidFill>
                  <a:srgbClr val="545454"/>
                </a:solidFill>
                <a:latin typeface="Lato"/>
                <a:ea typeface="Lato"/>
                <a:cs typeface="Lato"/>
                <a:sym typeface="Lato"/>
              </a:rPr>
              <a:t> 2024.</a:t>
            </a:r>
          </a:p>
        </p:txBody>
      </p:sp>
      <p:sp>
        <p:nvSpPr>
          <p:cNvPr name="TextBox 13" id="13"/>
          <p:cNvSpPr txBox="true"/>
          <p:nvPr/>
        </p:nvSpPr>
        <p:spPr>
          <a:xfrm rot="0">
            <a:off x="108115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66224" y="9258300"/>
            <a:ext cx="1193076" cy="496759"/>
            <a:chOff x="0" y="0"/>
            <a:chExt cx="1590768" cy="662345"/>
          </a:xfrm>
        </p:grpSpPr>
        <p:grpSp>
          <p:nvGrpSpPr>
            <p:cNvPr name="Group 3" id="3"/>
            <p:cNvGrpSpPr/>
            <p:nvPr/>
          </p:nvGrpSpPr>
          <p:grpSpPr>
            <a:xfrm rot="0">
              <a:off x="0" y="0"/>
              <a:ext cx="1590768" cy="662345"/>
              <a:chOff x="0" y="0"/>
              <a:chExt cx="2656710" cy="1106170"/>
            </a:xfrm>
          </p:grpSpPr>
          <p:sp>
            <p:nvSpPr>
              <p:cNvPr name="Freeform 4" id="4"/>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5" id="5"/>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Freeform 6" id="6"/>
          <p:cNvSpPr/>
          <p:nvPr/>
        </p:nvSpPr>
        <p:spPr>
          <a:xfrm flipH="false" flipV="false" rot="0">
            <a:off x="866170" y="3763523"/>
            <a:ext cx="16555661" cy="4366556"/>
          </a:xfrm>
          <a:custGeom>
            <a:avLst/>
            <a:gdLst/>
            <a:ahLst/>
            <a:cxnLst/>
            <a:rect r="r" b="b" t="t" l="l"/>
            <a:pathLst>
              <a:path h="4366556" w="16555661">
                <a:moveTo>
                  <a:pt x="0" y="0"/>
                </a:moveTo>
                <a:lnTo>
                  <a:pt x="16555660" y="0"/>
                </a:lnTo>
                <a:lnTo>
                  <a:pt x="16555660" y="4366555"/>
                </a:lnTo>
                <a:lnTo>
                  <a:pt x="0" y="4366555"/>
                </a:lnTo>
                <a:lnTo>
                  <a:pt x="0" y="0"/>
                </a:lnTo>
                <a:close/>
              </a:path>
            </a:pathLst>
          </a:custGeom>
          <a:blipFill>
            <a:blip r:embed="rId2"/>
            <a:stretch>
              <a:fillRect l="0" t="0" r="0" b="0"/>
            </a:stretch>
          </a:blipFill>
        </p:spPr>
      </p:sp>
      <p:sp>
        <p:nvSpPr>
          <p:cNvPr name="TextBox 7" id="7"/>
          <p:cNvSpPr txBox="true"/>
          <p:nvPr/>
        </p:nvSpPr>
        <p:spPr>
          <a:xfrm rot="0">
            <a:off x="4088213" y="428625"/>
            <a:ext cx="10802456" cy="933450"/>
          </a:xfrm>
          <a:prstGeom prst="rect">
            <a:avLst/>
          </a:prstGeom>
        </p:spPr>
        <p:txBody>
          <a:bodyPr anchor="t" rtlCol="false" tIns="0" lIns="0" bIns="0" rIns="0">
            <a:spAutoFit/>
          </a:bodyPr>
          <a:lstStyle/>
          <a:p>
            <a:pPr algn="l" marL="0" indent="0" lvl="0">
              <a:lnSpc>
                <a:spcPts val="7382"/>
              </a:lnSpc>
              <a:spcBef>
                <a:spcPct val="0"/>
              </a:spcBef>
            </a:pPr>
            <a:r>
              <a:rPr lang="en-US" b="true" sz="6151">
                <a:solidFill>
                  <a:srgbClr val="545454"/>
                </a:solidFill>
                <a:latin typeface="Lato Bold"/>
                <a:ea typeface="Lato Bold"/>
                <a:cs typeface="Lato Bold"/>
                <a:sym typeface="Lato Bold"/>
              </a:rPr>
              <a:t>Các phương pháp </a:t>
            </a:r>
            <a:r>
              <a:rPr lang="en-US" b="true" sz="6151">
                <a:solidFill>
                  <a:srgbClr val="BF8B2E"/>
                </a:solidFill>
                <a:latin typeface="Lato Bold"/>
                <a:ea typeface="Lato Bold"/>
                <a:cs typeface="Lato Bold"/>
                <a:sym typeface="Lato Bold"/>
              </a:rPr>
              <a:t>tiền xử lý</a:t>
            </a:r>
          </a:p>
        </p:txBody>
      </p:sp>
      <p:sp>
        <p:nvSpPr>
          <p:cNvPr name="TextBox 8" id="8"/>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a:solidFill>
                  <a:srgbClr val="2B2B2B"/>
                </a:solidFill>
                <a:latin typeface="Lato"/>
                <a:ea typeface="Lato"/>
                <a:cs typeface="Lato"/>
                <a:sym typeface="Lato"/>
              </a:rPr>
              <a:t>Group 8 - IS403.P22</a:t>
            </a:r>
          </a:p>
        </p:txBody>
      </p:sp>
      <p:sp>
        <p:nvSpPr>
          <p:cNvPr name="TextBox 9" id="9"/>
          <p:cNvSpPr txBox="true"/>
          <p:nvPr/>
        </p:nvSpPr>
        <p:spPr>
          <a:xfrm rot="0">
            <a:off x="703639" y="1961524"/>
            <a:ext cx="13196714" cy="1348741"/>
          </a:xfrm>
          <a:prstGeom prst="rect">
            <a:avLst/>
          </a:prstGeom>
        </p:spPr>
        <p:txBody>
          <a:bodyPr anchor="t" rtlCol="false" tIns="0" lIns="0" bIns="0" rIns="0">
            <a:spAutoFit/>
          </a:bodyPr>
          <a:lstStyle/>
          <a:p>
            <a:pPr algn="l">
              <a:lnSpc>
                <a:spcPts val="5459"/>
              </a:lnSpc>
            </a:pPr>
            <a:r>
              <a:rPr lang="en-US" sz="3899" b="true">
                <a:solidFill>
                  <a:srgbClr val="545454"/>
                </a:solidFill>
                <a:latin typeface="Lato Bold"/>
                <a:ea typeface="Lato Bold"/>
                <a:cs typeface="Lato Bold"/>
                <a:sym typeface="Lato Bold"/>
              </a:rPr>
              <a:t>2. Điền dữ liệu thiếu dựa trên phương pháp bộ dữ liệu đã đưa ra trong </a:t>
            </a:r>
            <a:r>
              <a:rPr lang="en-US" sz="3899" b="true">
                <a:solidFill>
                  <a:srgbClr val="BF8B2E"/>
                </a:solidFill>
                <a:latin typeface="Lato Bold"/>
                <a:ea typeface="Lato Bold"/>
                <a:cs typeface="Lato Bold"/>
                <a:sym typeface="Lato Bold"/>
              </a:rPr>
              <a:t>Codebook</a:t>
            </a:r>
          </a:p>
        </p:txBody>
      </p:sp>
      <p:sp>
        <p:nvSpPr>
          <p:cNvPr name="TextBox 10" id="10"/>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66224" y="9258300"/>
            <a:ext cx="1193076" cy="496759"/>
            <a:chOff x="0" y="0"/>
            <a:chExt cx="1590768" cy="662345"/>
          </a:xfrm>
        </p:grpSpPr>
        <p:grpSp>
          <p:nvGrpSpPr>
            <p:cNvPr name="Group 3" id="3"/>
            <p:cNvGrpSpPr/>
            <p:nvPr/>
          </p:nvGrpSpPr>
          <p:grpSpPr>
            <a:xfrm rot="0">
              <a:off x="0" y="0"/>
              <a:ext cx="1590768" cy="662345"/>
              <a:chOff x="0" y="0"/>
              <a:chExt cx="2656710" cy="1106170"/>
            </a:xfrm>
          </p:grpSpPr>
          <p:sp>
            <p:nvSpPr>
              <p:cNvPr name="Freeform 4" id="4"/>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5" id="5"/>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TextBox 6" id="6"/>
          <p:cNvSpPr txBox="true"/>
          <p:nvPr/>
        </p:nvSpPr>
        <p:spPr>
          <a:xfrm rot="0">
            <a:off x="4088213" y="428625"/>
            <a:ext cx="10802456" cy="933450"/>
          </a:xfrm>
          <a:prstGeom prst="rect">
            <a:avLst/>
          </a:prstGeom>
        </p:spPr>
        <p:txBody>
          <a:bodyPr anchor="t" rtlCol="false" tIns="0" lIns="0" bIns="0" rIns="0">
            <a:spAutoFit/>
          </a:bodyPr>
          <a:lstStyle/>
          <a:p>
            <a:pPr algn="l" marL="0" indent="0" lvl="0">
              <a:lnSpc>
                <a:spcPts val="7382"/>
              </a:lnSpc>
              <a:spcBef>
                <a:spcPct val="0"/>
              </a:spcBef>
            </a:pPr>
            <a:r>
              <a:rPr lang="en-US" b="true" sz="6151">
                <a:solidFill>
                  <a:srgbClr val="545454"/>
                </a:solidFill>
                <a:latin typeface="Lato Bold"/>
                <a:ea typeface="Lato Bold"/>
                <a:cs typeface="Lato Bold"/>
                <a:sym typeface="Lato Bold"/>
              </a:rPr>
              <a:t>Các phương pháp </a:t>
            </a:r>
            <a:r>
              <a:rPr lang="en-US" b="true" sz="6151">
                <a:solidFill>
                  <a:srgbClr val="BF8B2E"/>
                </a:solidFill>
                <a:latin typeface="Lato Bold"/>
                <a:ea typeface="Lato Bold"/>
                <a:cs typeface="Lato Bold"/>
                <a:sym typeface="Lato Bold"/>
              </a:rPr>
              <a:t>tiền xử lý</a:t>
            </a:r>
          </a:p>
        </p:txBody>
      </p:sp>
      <p:sp>
        <p:nvSpPr>
          <p:cNvPr name="TextBox 7" id="7"/>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a:solidFill>
                  <a:srgbClr val="2B2B2B"/>
                </a:solidFill>
                <a:latin typeface="Lato"/>
                <a:ea typeface="Lato"/>
                <a:cs typeface="Lato"/>
                <a:sym typeface="Lato"/>
              </a:rPr>
              <a:t>Group 8 - IS403.P22</a:t>
            </a:r>
          </a:p>
        </p:txBody>
      </p:sp>
      <p:sp>
        <p:nvSpPr>
          <p:cNvPr name="TextBox 8" id="8"/>
          <p:cNvSpPr txBox="true"/>
          <p:nvPr/>
        </p:nvSpPr>
        <p:spPr>
          <a:xfrm rot="0">
            <a:off x="13338275" y="9385284"/>
            <a:ext cx="2164675" cy="273685"/>
          </a:xfrm>
          <a:prstGeom prst="rect">
            <a:avLst/>
          </a:prstGeom>
        </p:spPr>
        <p:txBody>
          <a:bodyPr anchor="t" rtlCol="false" tIns="0" lIns="0" bIns="0" rIns="0">
            <a:spAutoFit/>
          </a:bodyPr>
          <a:lstStyle/>
          <a:p>
            <a:pPr algn="r">
              <a:lnSpc>
                <a:spcPts val="2240"/>
              </a:lnSpc>
            </a:pPr>
            <a:r>
              <a:rPr lang="en-US" b="true" sz="1600">
                <a:solidFill>
                  <a:srgbClr val="545454"/>
                </a:solidFill>
                <a:latin typeface="Lato Bold"/>
                <a:ea typeface="Lato Bold"/>
                <a:cs typeface="Lato Bold"/>
                <a:sym typeface="Lato Bold"/>
              </a:rPr>
              <a:t>SDG Analysis </a:t>
            </a:r>
            <a:r>
              <a:rPr lang="en-US" b="true" sz="1600">
                <a:solidFill>
                  <a:srgbClr val="545454"/>
                </a:solidFill>
                <a:latin typeface="Lato Bold"/>
                <a:ea typeface="Lato Bold"/>
                <a:cs typeface="Lato Bold"/>
                <a:sym typeface="Lato Bold"/>
              </a:rPr>
              <a:t>| 25.04.25</a:t>
            </a:r>
          </a:p>
        </p:txBody>
      </p:sp>
      <p:sp>
        <p:nvSpPr>
          <p:cNvPr name="TextBox 9" id="9"/>
          <p:cNvSpPr txBox="true"/>
          <p:nvPr/>
        </p:nvSpPr>
        <p:spPr>
          <a:xfrm rot="0">
            <a:off x="703639" y="1443591"/>
            <a:ext cx="13196714" cy="1348741"/>
          </a:xfrm>
          <a:prstGeom prst="rect">
            <a:avLst/>
          </a:prstGeom>
        </p:spPr>
        <p:txBody>
          <a:bodyPr anchor="t" rtlCol="false" tIns="0" lIns="0" bIns="0" rIns="0">
            <a:spAutoFit/>
          </a:bodyPr>
          <a:lstStyle/>
          <a:p>
            <a:pPr algn="l">
              <a:lnSpc>
                <a:spcPts val="5459"/>
              </a:lnSpc>
            </a:pPr>
            <a:r>
              <a:rPr lang="en-US" sz="3899" b="true">
                <a:solidFill>
                  <a:srgbClr val="545454"/>
                </a:solidFill>
                <a:latin typeface="Lato Bold"/>
                <a:ea typeface="Lato Bold"/>
                <a:cs typeface="Lato Bold"/>
                <a:sym typeface="Lato Bold"/>
              </a:rPr>
              <a:t>3. Sử dụng thuật toán </a:t>
            </a:r>
            <a:r>
              <a:rPr lang="en-US" sz="3899" b="true">
                <a:solidFill>
                  <a:srgbClr val="BF8B2E"/>
                </a:solidFill>
                <a:latin typeface="Lato Bold"/>
                <a:ea typeface="Lato Bold"/>
                <a:cs typeface="Lato Bold"/>
                <a:sym typeface="Lato Bold"/>
              </a:rPr>
              <a:t>nội suy</a:t>
            </a:r>
            <a:r>
              <a:rPr lang="en-US" sz="3899" b="true">
                <a:solidFill>
                  <a:srgbClr val="545454"/>
                </a:solidFill>
                <a:latin typeface="Lato Bold"/>
                <a:ea typeface="Lato Bold"/>
                <a:cs typeface="Lato Bold"/>
                <a:sym typeface="Lato Bold"/>
              </a:rPr>
              <a:t> và </a:t>
            </a:r>
            <a:r>
              <a:rPr lang="en-US" sz="3899" b="true">
                <a:solidFill>
                  <a:srgbClr val="BF8B2E"/>
                </a:solidFill>
                <a:latin typeface="Lato Bold"/>
                <a:ea typeface="Lato Bold"/>
                <a:cs typeface="Lato Bold"/>
                <a:sym typeface="Lato Bold"/>
              </a:rPr>
              <a:t>KMeans</a:t>
            </a:r>
            <a:r>
              <a:rPr lang="en-US" sz="3899" b="true">
                <a:solidFill>
                  <a:srgbClr val="545454"/>
                </a:solidFill>
                <a:latin typeface="Lato Bold"/>
                <a:ea typeface="Lato Bold"/>
                <a:cs typeface="Lato Bold"/>
                <a:sym typeface="Lato Bold"/>
              </a:rPr>
              <a:t> để điền dữ liệu còn thiếu</a:t>
            </a:r>
          </a:p>
        </p:txBody>
      </p:sp>
      <p:grpSp>
        <p:nvGrpSpPr>
          <p:cNvPr name="Group 10" id="10"/>
          <p:cNvGrpSpPr/>
          <p:nvPr/>
        </p:nvGrpSpPr>
        <p:grpSpPr>
          <a:xfrm rot="0">
            <a:off x="1028700" y="3154282"/>
            <a:ext cx="6654616" cy="1296664"/>
            <a:chOff x="0" y="0"/>
            <a:chExt cx="8872821" cy="1728886"/>
          </a:xfrm>
        </p:grpSpPr>
        <p:sp>
          <p:nvSpPr>
            <p:cNvPr name="TextBox 11" id="11"/>
            <p:cNvSpPr txBox="true"/>
            <p:nvPr/>
          </p:nvSpPr>
          <p:spPr>
            <a:xfrm rot="0">
              <a:off x="0" y="-57150"/>
              <a:ext cx="8872821"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NỘI SUY TUYẾN TÍNH</a:t>
              </a:r>
            </a:p>
          </p:txBody>
        </p:sp>
        <p:sp>
          <p:nvSpPr>
            <p:cNvPr name="TextBox 12" id="12"/>
            <p:cNvSpPr txBox="true"/>
            <p:nvPr/>
          </p:nvSpPr>
          <p:spPr>
            <a:xfrm rot="0">
              <a:off x="0" y="644941"/>
              <a:ext cx="8872821" cy="10839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Sử dụng nội suy</a:t>
              </a:r>
              <a:r>
                <a:rPr lang="en-US" sz="2400">
                  <a:solidFill>
                    <a:srgbClr val="222222"/>
                  </a:solidFill>
                  <a:latin typeface="Lato"/>
                  <a:ea typeface="Lato"/>
                  <a:cs typeface="Lato"/>
                  <a:sym typeface="Lato"/>
                </a:rPr>
                <a:t> tuyến tính theo từng quốc gia để giữ sự nhất quán theo từng vùng dữ liệu.</a:t>
              </a:r>
            </a:p>
          </p:txBody>
        </p:sp>
      </p:grpSp>
      <p:grpSp>
        <p:nvGrpSpPr>
          <p:cNvPr name="Group 13" id="13"/>
          <p:cNvGrpSpPr/>
          <p:nvPr/>
        </p:nvGrpSpPr>
        <p:grpSpPr>
          <a:xfrm rot="0">
            <a:off x="1062101" y="5387979"/>
            <a:ext cx="6654616" cy="1296664"/>
            <a:chOff x="0" y="0"/>
            <a:chExt cx="8872821" cy="1728886"/>
          </a:xfrm>
        </p:grpSpPr>
        <p:sp>
          <p:nvSpPr>
            <p:cNvPr name="TextBox 14" id="14"/>
            <p:cNvSpPr txBox="true"/>
            <p:nvPr/>
          </p:nvSpPr>
          <p:spPr>
            <a:xfrm rot="0">
              <a:off x="0" y="-57150"/>
              <a:ext cx="8872821"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KMEANS</a:t>
              </a:r>
            </a:p>
          </p:txBody>
        </p:sp>
        <p:sp>
          <p:nvSpPr>
            <p:cNvPr name="TextBox 15" id="15"/>
            <p:cNvSpPr txBox="true"/>
            <p:nvPr/>
          </p:nvSpPr>
          <p:spPr>
            <a:xfrm rot="0">
              <a:off x="0" y="644941"/>
              <a:ext cx="8872821" cy="10839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Kết hợp chuẩn hóa dữ liệu,</a:t>
              </a:r>
              <a:r>
                <a:rPr lang="en-US" sz="2400">
                  <a:solidFill>
                    <a:srgbClr val="222222"/>
                  </a:solidFill>
                  <a:latin typeface="Lato"/>
                  <a:ea typeface="Lato"/>
                  <a:cs typeface="Lato"/>
                  <a:sym typeface="Lato"/>
                </a:rPr>
                <a:t> clustering (KMeans), và sau đó tính trung bình theo cụm (cluster). </a:t>
              </a:r>
            </a:p>
          </p:txBody>
        </p:sp>
      </p:grpSp>
      <p:grpSp>
        <p:nvGrpSpPr>
          <p:cNvPr name="Group 16" id="16"/>
          <p:cNvGrpSpPr/>
          <p:nvPr/>
        </p:nvGrpSpPr>
        <p:grpSpPr>
          <a:xfrm rot="0">
            <a:off x="1588937" y="7014679"/>
            <a:ext cx="4480503" cy="883171"/>
            <a:chOff x="0" y="0"/>
            <a:chExt cx="5974004" cy="1177561"/>
          </a:xfrm>
        </p:grpSpPr>
        <p:sp>
          <p:nvSpPr>
            <p:cNvPr name="TextBox 17" id="17"/>
            <p:cNvSpPr txBox="true"/>
            <p:nvPr/>
          </p:nvSpPr>
          <p:spPr>
            <a:xfrm rot="0">
              <a:off x="0" y="652416"/>
              <a:ext cx="5974004" cy="5251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Ghi lại các vị trí NaN ban đầu</a:t>
              </a:r>
            </a:p>
          </p:txBody>
        </p:sp>
        <p:sp>
          <p:nvSpPr>
            <p:cNvPr name="AutoShape 18" id="18"/>
            <p:cNvSpPr/>
            <p:nvPr/>
          </p:nvSpPr>
          <p:spPr>
            <a:xfrm rot="0">
              <a:off x="0" y="0"/>
              <a:ext cx="682425" cy="72982"/>
            </a:xfrm>
            <a:prstGeom prst="rect">
              <a:avLst/>
            </a:prstGeom>
            <a:solidFill>
              <a:srgbClr val="BF8B2E"/>
            </a:solidFill>
          </p:spPr>
        </p:sp>
      </p:grpSp>
      <p:grpSp>
        <p:nvGrpSpPr>
          <p:cNvPr name="Group 19" id="19"/>
          <p:cNvGrpSpPr/>
          <p:nvPr/>
        </p:nvGrpSpPr>
        <p:grpSpPr>
          <a:xfrm rot="0">
            <a:off x="6536165" y="7014679"/>
            <a:ext cx="5407677" cy="1302271"/>
            <a:chOff x="0" y="0"/>
            <a:chExt cx="7210235" cy="1736361"/>
          </a:xfrm>
        </p:grpSpPr>
        <p:sp>
          <p:nvSpPr>
            <p:cNvPr name="TextBox 20" id="20"/>
            <p:cNvSpPr txBox="true"/>
            <p:nvPr/>
          </p:nvSpPr>
          <p:spPr>
            <a:xfrm rot="0">
              <a:off x="0" y="652416"/>
              <a:ext cx="7210235" cy="10839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T</a:t>
              </a:r>
              <a:r>
                <a:rPr lang="en-US" sz="2400">
                  <a:solidFill>
                    <a:srgbClr val="222222"/>
                  </a:solidFill>
                  <a:latin typeface="Lato"/>
                  <a:ea typeface="Lato"/>
                  <a:cs typeface="Lato"/>
                  <a:sym typeface="Lato"/>
                </a:rPr>
                <a:t>ạm thay NaN bằng -1 để xử lý dễ hơn</a:t>
              </a:r>
            </a:p>
            <a:p>
              <a:pPr algn="l">
                <a:lnSpc>
                  <a:spcPts val="3359"/>
                </a:lnSpc>
              </a:pPr>
            </a:p>
          </p:txBody>
        </p:sp>
        <p:sp>
          <p:nvSpPr>
            <p:cNvPr name="AutoShape 21" id="21"/>
            <p:cNvSpPr/>
            <p:nvPr/>
          </p:nvSpPr>
          <p:spPr>
            <a:xfrm rot="0">
              <a:off x="0" y="0"/>
              <a:ext cx="823642" cy="72982"/>
            </a:xfrm>
            <a:prstGeom prst="rect">
              <a:avLst/>
            </a:prstGeom>
            <a:solidFill>
              <a:srgbClr val="BF8B2E"/>
            </a:solidFill>
          </p:spPr>
        </p:sp>
      </p:grpSp>
      <p:grpSp>
        <p:nvGrpSpPr>
          <p:cNvPr name="Group 22" id="22"/>
          <p:cNvGrpSpPr/>
          <p:nvPr/>
        </p:nvGrpSpPr>
        <p:grpSpPr>
          <a:xfrm rot="0">
            <a:off x="12410566" y="7014679"/>
            <a:ext cx="4480503" cy="883171"/>
            <a:chOff x="0" y="0"/>
            <a:chExt cx="5974004" cy="1177561"/>
          </a:xfrm>
        </p:grpSpPr>
        <p:sp>
          <p:nvSpPr>
            <p:cNvPr name="TextBox 23" id="23"/>
            <p:cNvSpPr txBox="true"/>
            <p:nvPr/>
          </p:nvSpPr>
          <p:spPr>
            <a:xfrm rot="0">
              <a:off x="0" y="652416"/>
              <a:ext cx="5974004" cy="5251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C</a:t>
              </a:r>
              <a:r>
                <a:rPr lang="en-US" sz="2400">
                  <a:solidFill>
                    <a:srgbClr val="222222"/>
                  </a:solidFill>
                  <a:latin typeface="Lato"/>
                  <a:ea typeface="Lato"/>
                  <a:cs typeface="Lato"/>
                  <a:sym typeface="Lato"/>
                </a:rPr>
                <a:t>huẩn hóa dữ liệu </a:t>
              </a:r>
            </a:p>
          </p:txBody>
        </p:sp>
        <p:sp>
          <p:nvSpPr>
            <p:cNvPr name="AutoShape 24" id="24"/>
            <p:cNvSpPr/>
            <p:nvPr/>
          </p:nvSpPr>
          <p:spPr>
            <a:xfrm rot="0">
              <a:off x="0" y="0"/>
              <a:ext cx="682425" cy="72982"/>
            </a:xfrm>
            <a:prstGeom prst="rect">
              <a:avLst/>
            </a:prstGeom>
            <a:solidFill>
              <a:srgbClr val="BF8B2E"/>
            </a:solidFill>
          </p:spPr>
        </p:sp>
      </p:grpSp>
      <p:grpSp>
        <p:nvGrpSpPr>
          <p:cNvPr name="Group 25" id="25"/>
          <p:cNvGrpSpPr/>
          <p:nvPr/>
        </p:nvGrpSpPr>
        <p:grpSpPr>
          <a:xfrm rot="0">
            <a:off x="2674239" y="8316950"/>
            <a:ext cx="4480503" cy="883171"/>
            <a:chOff x="0" y="0"/>
            <a:chExt cx="5974004" cy="1177561"/>
          </a:xfrm>
        </p:grpSpPr>
        <p:sp>
          <p:nvSpPr>
            <p:cNvPr name="TextBox 26" id="26"/>
            <p:cNvSpPr txBox="true"/>
            <p:nvPr/>
          </p:nvSpPr>
          <p:spPr>
            <a:xfrm rot="0">
              <a:off x="0" y="652416"/>
              <a:ext cx="5974004" cy="5251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Gom cụm dữ liệu theo từng năm </a:t>
              </a:r>
            </a:p>
          </p:txBody>
        </p:sp>
        <p:sp>
          <p:nvSpPr>
            <p:cNvPr name="AutoShape 27" id="27"/>
            <p:cNvSpPr/>
            <p:nvPr/>
          </p:nvSpPr>
          <p:spPr>
            <a:xfrm rot="0">
              <a:off x="0" y="0"/>
              <a:ext cx="682425" cy="72982"/>
            </a:xfrm>
            <a:prstGeom prst="rect">
              <a:avLst/>
            </a:prstGeom>
            <a:solidFill>
              <a:srgbClr val="BF8B2E"/>
            </a:solidFill>
          </p:spPr>
        </p:sp>
      </p:grpSp>
      <p:grpSp>
        <p:nvGrpSpPr>
          <p:cNvPr name="Group 28" id="28"/>
          <p:cNvGrpSpPr/>
          <p:nvPr/>
        </p:nvGrpSpPr>
        <p:grpSpPr>
          <a:xfrm rot="0">
            <a:off x="8006257" y="8316950"/>
            <a:ext cx="4480503" cy="883171"/>
            <a:chOff x="0" y="0"/>
            <a:chExt cx="5974004" cy="1177561"/>
          </a:xfrm>
        </p:grpSpPr>
        <p:sp>
          <p:nvSpPr>
            <p:cNvPr name="TextBox 29" id="29"/>
            <p:cNvSpPr txBox="true"/>
            <p:nvPr/>
          </p:nvSpPr>
          <p:spPr>
            <a:xfrm rot="0">
              <a:off x="0" y="652416"/>
              <a:ext cx="5974004" cy="5251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Tín</a:t>
              </a:r>
              <a:r>
                <a:rPr lang="en-US" sz="2400">
                  <a:solidFill>
                    <a:srgbClr val="222222"/>
                  </a:solidFill>
                  <a:latin typeface="Lato"/>
                  <a:ea typeface="Lato"/>
                  <a:cs typeface="Lato"/>
                  <a:sym typeface="Lato"/>
                </a:rPr>
                <a:t>h trung bình mỗi cụm</a:t>
              </a:r>
            </a:p>
          </p:txBody>
        </p:sp>
        <p:sp>
          <p:nvSpPr>
            <p:cNvPr name="AutoShape 30" id="30"/>
            <p:cNvSpPr/>
            <p:nvPr/>
          </p:nvSpPr>
          <p:spPr>
            <a:xfrm rot="0">
              <a:off x="0" y="0"/>
              <a:ext cx="682425" cy="72982"/>
            </a:xfrm>
            <a:prstGeom prst="rect">
              <a:avLst/>
            </a:prstGeom>
            <a:solidFill>
              <a:srgbClr val="BF8B2E"/>
            </a:solidFill>
          </p:spPr>
        </p:sp>
      </p:grpSp>
      <p:sp>
        <p:nvSpPr>
          <p:cNvPr name="AutoShape 31" id="31"/>
          <p:cNvSpPr/>
          <p:nvPr/>
        </p:nvSpPr>
        <p:spPr>
          <a:xfrm>
            <a:off x="1062101" y="4919463"/>
            <a:ext cx="9254054" cy="0"/>
          </a:xfrm>
          <a:prstGeom prst="line">
            <a:avLst/>
          </a:prstGeom>
          <a:ln cap="flat" w="38100">
            <a:solidFill>
              <a:srgbClr val="A97A1D"/>
            </a:solidFill>
            <a:prstDash val="sysDash"/>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EEE3CC"/>
        </a:solidFill>
      </p:bgPr>
    </p:bg>
    <p:spTree>
      <p:nvGrpSpPr>
        <p:cNvPr id="1" name=""/>
        <p:cNvGrpSpPr/>
        <p:nvPr/>
      </p:nvGrpSpPr>
      <p:grpSpPr>
        <a:xfrm>
          <a:off x="0" y="0"/>
          <a:ext cx="0" cy="0"/>
          <a:chOff x="0" y="0"/>
          <a:chExt cx="0" cy="0"/>
        </a:xfrm>
      </p:grpSpPr>
      <p:grpSp>
        <p:nvGrpSpPr>
          <p:cNvPr name="Group 2" id="2"/>
          <p:cNvGrpSpPr/>
          <p:nvPr/>
        </p:nvGrpSpPr>
        <p:grpSpPr>
          <a:xfrm rot="0">
            <a:off x="16066224" y="9258300"/>
            <a:ext cx="1193076" cy="496759"/>
            <a:chOff x="0" y="0"/>
            <a:chExt cx="1590768" cy="662345"/>
          </a:xfrm>
        </p:grpSpPr>
        <p:grpSp>
          <p:nvGrpSpPr>
            <p:cNvPr name="Group 3" id="3"/>
            <p:cNvGrpSpPr/>
            <p:nvPr/>
          </p:nvGrpSpPr>
          <p:grpSpPr>
            <a:xfrm rot="0">
              <a:off x="0" y="0"/>
              <a:ext cx="1590768" cy="662345"/>
              <a:chOff x="0" y="0"/>
              <a:chExt cx="2656710" cy="1106170"/>
            </a:xfrm>
          </p:grpSpPr>
          <p:sp>
            <p:nvSpPr>
              <p:cNvPr name="Freeform 4" id="4"/>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5" id="5"/>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TextBox 6" id="6"/>
          <p:cNvSpPr txBox="true"/>
          <p:nvPr/>
        </p:nvSpPr>
        <p:spPr>
          <a:xfrm rot="0">
            <a:off x="4088213" y="428625"/>
            <a:ext cx="10802456" cy="933450"/>
          </a:xfrm>
          <a:prstGeom prst="rect">
            <a:avLst/>
          </a:prstGeom>
        </p:spPr>
        <p:txBody>
          <a:bodyPr anchor="t" rtlCol="false" tIns="0" lIns="0" bIns="0" rIns="0">
            <a:spAutoFit/>
          </a:bodyPr>
          <a:lstStyle/>
          <a:p>
            <a:pPr algn="l" marL="0" indent="0" lvl="0">
              <a:lnSpc>
                <a:spcPts val="7382"/>
              </a:lnSpc>
              <a:spcBef>
                <a:spcPct val="0"/>
              </a:spcBef>
            </a:pPr>
            <a:r>
              <a:rPr lang="en-US" b="true" sz="6151">
                <a:solidFill>
                  <a:srgbClr val="545454"/>
                </a:solidFill>
                <a:latin typeface="Lato Bold"/>
                <a:ea typeface="Lato Bold"/>
                <a:cs typeface="Lato Bold"/>
                <a:sym typeface="Lato Bold"/>
              </a:rPr>
              <a:t>Các phương pháp </a:t>
            </a:r>
            <a:r>
              <a:rPr lang="en-US" b="true" sz="6151">
                <a:solidFill>
                  <a:srgbClr val="A97A1D"/>
                </a:solidFill>
                <a:latin typeface="Lato Bold"/>
                <a:ea typeface="Lato Bold"/>
                <a:cs typeface="Lato Bold"/>
                <a:sym typeface="Lato Bold"/>
              </a:rPr>
              <a:t>tiền xử lý</a:t>
            </a:r>
          </a:p>
        </p:txBody>
      </p:sp>
      <p:sp>
        <p:nvSpPr>
          <p:cNvPr name="TextBox 7" id="7"/>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a:solidFill>
                  <a:srgbClr val="2B2B2B"/>
                </a:solidFill>
                <a:latin typeface="Lato"/>
                <a:ea typeface="Lato"/>
                <a:cs typeface="Lato"/>
                <a:sym typeface="Lato"/>
              </a:rPr>
              <a:t>Group 8 - IS403.P22</a:t>
            </a:r>
          </a:p>
        </p:txBody>
      </p:sp>
      <p:sp>
        <p:nvSpPr>
          <p:cNvPr name="TextBox 8" id="8"/>
          <p:cNvSpPr txBox="true"/>
          <p:nvPr/>
        </p:nvSpPr>
        <p:spPr>
          <a:xfrm rot="0">
            <a:off x="601266" y="3243590"/>
            <a:ext cx="17085468" cy="958379"/>
          </a:xfrm>
          <a:prstGeom prst="rect">
            <a:avLst/>
          </a:prstGeom>
        </p:spPr>
        <p:txBody>
          <a:bodyPr anchor="t" rtlCol="false" tIns="0" lIns="0" bIns="0" rIns="0">
            <a:spAutoFit/>
          </a:bodyPr>
          <a:lstStyle/>
          <a:p>
            <a:pPr algn="l">
              <a:lnSpc>
                <a:spcPts val="3875"/>
              </a:lnSpc>
            </a:pPr>
            <a:r>
              <a:rPr lang="en-US" sz="2768">
                <a:solidFill>
                  <a:srgbClr val="545454"/>
                </a:solidFill>
                <a:latin typeface="Lato"/>
                <a:ea typeface="Lato"/>
                <a:cs typeface="Lato"/>
                <a:sym typeface="Lato"/>
              </a:rPr>
              <a:t>Cộ</a:t>
            </a:r>
            <a:r>
              <a:rPr lang="en-US" sz="2768">
                <a:solidFill>
                  <a:srgbClr val="545454"/>
                </a:solidFill>
                <a:latin typeface="Lato"/>
                <a:ea typeface="Lato"/>
                <a:cs typeface="Lato"/>
                <a:sym typeface="Lato"/>
              </a:rPr>
              <a:t>t có số lượng dữ liệu </a:t>
            </a:r>
            <a:r>
              <a:rPr lang="en-US" sz="2768">
                <a:solidFill>
                  <a:srgbClr val="545454"/>
                </a:solidFill>
                <a:latin typeface="Lato"/>
                <a:ea typeface="Lato"/>
                <a:cs typeface="Lato"/>
                <a:sym typeface="Lato"/>
              </a:rPr>
              <a:t>t</a:t>
            </a:r>
            <a:r>
              <a:rPr lang="en-US" sz="2768">
                <a:solidFill>
                  <a:srgbClr val="545454"/>
                </a:solidFill>
                <a:latin typeface="Lato"/>
                <a:ea typeface="Lato"/>
                <a:cs typeface="Lato"/>
                <a:sym typeface="Lato"/>
              </a:rPr>
              <a:t>hiếu</a:t>
            </a:r>
            <a:r>
              <a:rPr lang="en-US" sz="2768">
                <a:solidFill>
                  <a:srgbClr val="545454"/>
                </a:solidFill>
                <a:latin typeface="Lato"/>
                <a:ea typeface="Lato"/>
                <a:cs typeface="Lato"/>
                <a:sym typeface="Lato"/>
              </a:rPr>
              <a:t> </a:t>
            </a:r>
            <a:r>
              <a:rPr lang="en-US" sz="2768">
                <a:solidFill>
                  <a:srgbClr val="545454"/>
                </a:solidFill>
                <a:latin typeface="Lato"/>
                <a:ea typeface="Lato"/>
                <a:cs typeface="Lato"/>
                <a:sym typeface="Lato"/>
              </a:rPr>
              <a:t>lớn</a:t>
            </a:r>
            <a:r>
              <a:rPr lang="en-US" sz="2768">
                <a:solidFill>
                  <a:srgbClr val="545454"/>
                </a:solidFill>
                <a:latin typeface="Lato"/>
                <a:ea typeface="Lato"/>
                <a:cs typeface="Lato"/>
                <a:sym typeface="Lato"/>
              </a:rPr>
              <a:t> </a:t>
            </a:r>
            <a:r>
              <a:rPr lang="en-US" sz="2768">
                <a:solidFill>
                  <a:srgbClr val="545454"/>
                </a:solidFill>
                <a:latin typeface="Lato"/>
                <a:ea typeface="Lato"/>
                <a:cs typeface="Lato"/>
                <a:sym typeface="Lato"/>
              </a:rPr>
              <a:t>(</a:t>
            </a:r>
            <a:r>
              <a:rPr lang="en-US" b="true" sz="2768">
                <a:solidFill>
                  <a:srgbClr val="545454"/>
                </a:solidFill>
                <a:latin typeface="Lato Bold"/>
                <a:ea typeface="Lato Bold"/>
                <a:cs typeface="Lato Bold"/>
                <a:sym typeface="Lato Bold"/>
              </a:rPr>
              <a:t>hơn 60% dữ liệu là dữ liệu thiếu</a:t>
            </a:r>
            <a:r>
              <a:rPr lang="en-US" sz="2768">
                <a:solidFill>
                  <a:srgbClr val="545454"/>
                </a:solidFill>
                <a:latin typeface="Lato"/>
                <a:ea typeface="Lato"/>
                <a:cs typeface="Lato"/>
                <a:sym typeface="Lato"/>
              </a:rPr>
              <a:t>) và </a:t>
            </a:r>
            <a:r>
              <a:rPr lang="en-US" b="true" sz="2768">
                <a:solidFill>
                  <a:srgbClr val="545454"/>
                </a:solidFill>
                <a:latin typeface="Lato Bold"/>
                <a:ea typeface="Lato Bold"/>
                <a:cs typeface="Lato Bold"/>
                <a:sym typeface="Lato Bold"/>
              </a:rPr>
              <a:t>không có ảnh hưởng lớn</a:t>
            </a:r>
            <a:r>
              <a:rPr lang="en-US" sz="2768">
                <a:solidFill>
                  <a:srgbClr val="545454"/>
                </a:solidFill>
                <a:latin typeface="Lato"/>
                <a:ea typeface="Lato"/>
                <a:cs typeface="Lato"/>
                <a:sym typeface="Lato"/>
              </a:rPr>
              <a:t> đến điểm</a:t>
            </a:r>
            <a:r>
              <a:rPr lang="en-US" sz="2768">
                <a:solidFill>
                  <a:srgbClr val="545454"/>
                </a:solidFill>
                <a:latin typeface="Lato"/>
                <a:ea typeface="Lato"/>
                <a:cs typeface="Lato"/>
                <a:sym typeface="Lato"/>
              </a:rPr>
              <a:t> </a:t>
            </a:r>
            <a:r>
              <a:rPr lang="en-US" sz="2768">
                <a:solidFill>
                  <a:srgbClr val="545454"/>
                </a:solidFill>
                <a:latin typeface="Lato"/>
                <a:ea typeface="Lato"/>
                <a:cs typeface="Lato"/>
                <a:sym typeface="Lato"/>
              </a:rPr>
              <a:t>S</a:t>
            </a:r>
            <a:r>
              <a:rPr lang="en-US" sz="2768">
                <a:solidFill>
                  <a:srgbClr val="545454"/>
                </a:solidFill>
                <a:latin typeface="Lato"/>
                <a:ea typeface="Lato"/>
                <a:cs typeface="Lato"/>
                <a:sym typeface="Lato"/>
              </a:rPr>
              <a:t>D</a:t>
            </a:r>
            <a:r>
              <a:rPr lang="en-US" sz="2768">
                <a:solidFill>
                  <a:srgbClr val="545454"/>
                </a:solidFill>
                <a:latin typeface="Lato"/>
                <a:ea typeface="Lato"/>
                <a:cs typeface="Lato"/>
                <a:sym typeface="Lato"/>
              </a:rPr>
              <a:t>G Index củ</a:t>
            </a:r>
            <a:r>
              <a:rPr lang="en-US" sz="2768">
                <a:solidFill>
                  <a:srgbClr val="545454"/>
                </a:solidFill>
                <a:latin typeface="Lato"/>
                <a:ea typeface="Lato"/>
                <a:cs typeface="Lato"/>
                <a:sym typeface="Lato"/>
              </a:rPr>
              <a:t>a </a:t>
            </a:r>
            <a:r>
              <a:rPr lang="en-US" sz="2768">
                <a:solidFill>
                  <a:srgbClr val="545454"/>
                </a:solidFill>
                <a:latin typeface="Lato"/>
                <a:ea typeface="Lato"/>
                <a:cs typeface="Lato"/>
                <a:sym typeface="Lato"/>
              </a:rPr>
              <a:t>quốc</a:t>
            </a:r>
            <a:r>
              <a:rPr lang="en-US" sz="2768">
                <a:solidFill>
                  <a:srgbClr val="545454"/>
                </a:solidFill>
                <a:latin typeface="Lato"/>
                <a:ea typeface="Lato"/>
                <a:cs typeface="Lato"/>
                <a:sym typeface="Lato"/>
              </a:rPr>
              <a:t> </a:t>
            </a:r>
            <a:r>
              <a:rPr lang="en-US" sz="2768">
                <a:solidFill>
                  <a:srgbClr val="545454"/>
                </a:solidFill>
                <a:latin typeface="Lato"/>
                <a:ea typeface="Lato"/>
                <a:cs typeface="Lato"/>
                <a:sym typeface="Lato"/>
              </a:rPr>
              <a:t>gi</a:t>
            </a:r>
            <a:r>
              <a:rPr lang="en-US" sz="2768">
                <a:solidFill>
                  <a:srgbClr val="545454"/>
                </a:solidFill>
                <a:latin typeface="Lato"/>
                <a:ea typeface="Lato"/>
                <a:cs typeface="Lato"/>
                <a:sym typeface="Lato"/>
              </a:rPr>
              <a:t>a </a:t>
            </a:r>
            <a:r>
              <a:rPr lang="en-US" sz="2768">
                <a:solidFill>
                  <a:srgbClr val="545454"/>
                </a:solidFill>
                <a:latin typeface="Lato"/>
                <a:ea typeface="Lato"/>
                <a:cs typeface="Lato"/>
                <a:sym typeface="Lato"/>
              </a:rPr>
              <a:t>(hệ số tương quan giữa hai cột </a:t>
            </a:r>
            <a:r>
              <a:rPr lang="en-US" b="true" sz="2768">
                <a:solidFill>
                  <a:srgbClr val="545454"/>
                </a:solidFill>
                <a:latin typeface="Lato Bold"/>
                <a:ea typeface="Lato Bold"/>
                <a:cs typeface="Lato Bold"/>
                <a:sym typeface="Lato Bold"/>
              </a:rPr>
              <a:t>lớn hơn -0.7 và bé hơn 0.7</a:t>
            </a:r>
            <a:r>
              <a:rPr lang="en-US" sz="2768">
                <a:solidFill>
                  <a:srgbClr val="545454"/>
                </a:solidFill>
                <a:latin typeface="Lato"/>
                <a:ea typeface="Lato"/>
                <a:cs typeface="Lato"/>
                <a:sym typeface="Lato"/>
              </a:rPr>
              <a:t>) sẽ bị loạ</a:t>
            </a:r>
            <a:r>
              <a:rPr lang="en-US" sz="2768">
                <a:solidFill>
                  <a:srgbClr val="545454"/>
                </a:solidFill>
                <a:latin typeface="Lato"/>
                <a:ea typeface="Lato"/>
                <a:cs typeface="Lato"/>
                <a:sym typeface="Lato"/>
              </a:rPr>
              <a:t>i </a:t>
            </a:r>
            <a:r>
              <a:rPr lang="en-US" sz="2768">
                <a:solidFill>
                  <a:srgbClr val="545454"/>
                </a:solidFill>
                <a:latin typeface="Lato"/>
                <a:ea typeface="Lato"/>
                <a:cs typeface="Lato"/>
                <a:sym typeface="Lato"/>
              </a:rPr>
              <a:t>bỏ</a:t>
            </a:r>
            <a:r>
              <a:rPr lang="en-US" sz="2768">
                <a:solidFill>
                  <a:srgbClr val="545454"/>
                </a:solidFill>
                <a:latin typeface="Lato"/>
                <a:ea typeface="Lato"/>
                <a:cs typeface="Lato"/>
                <a:sym typeface="Lato"/>
              </a:rPr>
              <a:t> khỏi b</a:t>
            </a:r>
            <a:r>
              <a:rPr lang="en-US" sz="2768">
                <a:solidFill>
                  <a:srgbClr val="545454"/>
                </a:solidFill>
                <a:latin typeface="Lato"/>
                <a:ea typeface="Lato"/>
                <a:cs typeface="Lato"/>
                <a:sym typeface="Lato"/>
              </a:rPr>
              <a:t>ộ</a:t>
            </a:r>
            <a:r>
              <a:rPr lang="en-US" sz="2768">
                <a:solidFill>
                  <a:srgbClr val="545454"/>
                </a:solidFill>
                <a:latin typeface="Lato"/>
                <a:ea typeface="Lato"/>
                <a:cs typeface="Lato"/>
                <a:sym typeface="Lato"/>
              </a:rPr>
              <a:t> dữ l</a:t>
            </a:r>
            <a:r>
              <a:rPr lang="en-US" sz="2768">
                <a:solidFill>
                  <a:srgbClr val="545454"/>
                </a:solidFill>
                <a:latin typeface="Lato"/>
                <a:ea typeface="Lato"/>
                <a:cs typeface="Lato"/>
                <a:sym typeface="Lato"/>
              </a:rPr>
              <a:t>iệu. </a:t>
            </a:r>
          </a:p>
        </p:txBody>
      </p:sp>
      <p:sp>
        <p:nvSpPr>
          <p:cNvPr name="TextBox 9" id="9"/>
          <p:cNvSpPr txBox="true"/>
          <p:nvPr/>
        </p:nvSpPr>
        <p:spPr>
          <a:xfrm rot="0">
            <a:off x="703639" y="1961524"/>
            <a:ext cx="9510801" cy="662941"/>
          </a:xfrm>
          <a:prstGeom prst="rect">
            <a:avLst/>
          </a:prstGeom>
        </p:spPr>
        <p:txBody>
          <a:bodyPr anchor="t" rtlCol="false" tIns="0" lIns="0" bIns="0" rIns="0">
            <a:spAutoFit/>
          </a:bodyPr>
          <a:lstStyle/>
          <a:p>
            <a:pPr algn="l">
              <a:lnSpc>
                <a:spcPts val="5459"/>
              </a:lnSpc>
            </a:pPr>
            <a:r>
              <a:rPr lang="en-US" sz="3899" b="true">
                <a:solidFill>
                  <a:srgbClr val="545454"/>
                </a:solidFill>
                <a:latin typeface="Lato Bold"/>
                <a:ea typeface="Lato Bold"/>
                <a:cs typeface="Lato Bold"/>
                <a:sym typeface="Lato Bold"/>
              </a:rPr>
              <a:t>4. Xóa</a:t>
            </a:r>
            <a:r>
              <a:rPr lang="en-US" b="true" sz="3899">
                <a:solidFill>
                  <a:srgbClr val="545454"/>
                </a:solidFill>
                <a:latin typeface="Lato Bold"/>
                <a:ea typeface="Lato Bold"/>
                <a:cs typeface="Lato Bold"/>
                <a:sym typeface="Lato Bold"/>
              </a:rPr>
              <a:t> dữ liệu </a:t>
            </a:r>
            <a:r>
              <a:rPr lang="en-US" b="true" sz="3899">
                <a:solidFill>
                  <a:srgbClr val="A97A1D"/>
                </a:solidFill>
                <a:latin typeface="Lato Bold"/>
                <a:ea typeface="Lato Bold"/>
                <a:cs typeface="Lato Bold"/>
                <a:sym typeface="Lato Bold"/>
              </a:rPr>
              <a:t>rỗng</a:t>
            </a:r>
            <a:r>
              <a:rPr lang="en-US" b="true" sz="3899">
                <a:solidFill>
                  <a:srgbClr val="545454"/>
                </a:solidFill>
                <a:latin typeface="Lato Bold"/>
                <a:ea typeface="Lato Bold"/>
                <a:cs typeface="Lato Bold"/>
                <a:sym typeface="Lato Bold"/>
              </a:rPr>
              <a:t> và cột </a:t>
            </a:r>
            <a:r>
              <a:rPr lang="en-US" b="true" sz="3899">
                <a:solidFill>
                  <a:srgbClr val="A97A1D"/>
                </a:solidFill>
                <a:latin typeface="Lato Bold"/>
                <a:ea typeface="Lato Bold"/>
                <a:cs typeface="Lato Bold"/>
                <a:sym typeface="Lato Bold"/>
              </a:rPr>
              <a:t>tương quan kém</a:t>
            </a:r>
          </a:p>
        </p:txBody>
      </p:sp>
      <p:sp>
        <p:nvSpPr>
          <p:cNvPr name="TextBox 10" id="10"/>
          <p:cNvSpPr txBox="true"/>
          <p:nvPr/>
        </p:nvSpPr>
        <p:spPr>
          <a:xfrm rot="0">
            <a:off x="601266" y="4821094"/>
            <a:ext cx="15965647" cy="2901479"/>
          </a:xfrm>
          <a:prstGeom prst="rect">
            <a:avLst/>
          </a:prstGeom>
        </p:spPr>
        <p:txBody>
          <a:bodyPr anchor="t" rtlCol="false" tIns="0" lIns="0" bIns="0" rIns="0">
            <a:spAutoFit/>
          </a:bodyPr>
          <a:lstStyle/>
          <a:p>
            <a:pPr algn="l">
              <a:lnSpc>
                <a:spcPts val="3875"/>
              </a:lnSpc>
            </a:pPr>
            <a:r>
              <a:rPr lang="en-US" sz="2768" b="true">
                <a:solidFill>
                  <a:srgbClr val="545454"/>
                </a:solidFill>
                <a:latin typeface="Lato Bold"/>
                <a:ea typeface="Lato Bold"/>
                <a:cs typeface="Lato Bold"/>
                <a:sym typeface="Lato Bold"/>
              </a:rPr>
              <a:t>Các bước xóa dữ liệu rỗng và cột tương quan kém:</a:t>
            </a:r>
          </a:p>
          <a:p>
            <a:pPr algn="l">
              <a:lnSpc>
                <a:spcPts val="3875"/>
              </a:lnSpc>
            </a:pPr>
          </a:p>
          <a:p>
            <a:pPr algn="l">
              <a:lnSpc>
                <a:spcPts val="3875"/>
              </a:lnSpc>
            </a:pPr>
            <a:r>
              <a:rPr lang="en-US" sz="2768" b="true">
                <a:solidFill>
                  <a:srgbClr val="545454"/>
                </a:solidFill>
                <a:latin typeface="Lato Bold"/>
                <a:ea typeface="Lato Bold"/>
                <a:cs typeface="Lato Bold"/>
                <a:sym typeface="Lato Bold"/>
              </a:rPr>
              <a:t>Bước 1:</a:t>
            </a:r>
            <a:r>
              <a:rPr lang="en-US" sz="2768">
                <a:solidFill>
                  <a:srgbClr val="545454"/>
                </a:solidFill>
                <a:latin typeface="Lato"/>
                <a:ea typeface="Lato"/>
                <a:cs typeface="Lato"/>
                <a:sym typeface="Lato"/>
              </a:rPr>
              <a:t> Xác định các cột quan trọng với dữ liệu thiếu lớn </a:t>
            </a:r>
          </a:p>
          <a:p>
            <a:pPr algn="l">
              <a:lnSpc>
                <a:spcPts val="3875"/>
              </a:lnSpc>
            </a:pPr>
            <a:r>
              <a:rPr lang="en-US" sz="2768" b="true">
                <a:solidFill>
                  <a:srgbClr val="545454"/>
                </a:solidFill>
                <a:latin typeface="Lato Bold"/>
                <a:ea typeface="Lato Bold"/>
                <a:cs typeface="Lato Bold"/>
                <a:sym typeface="Lato Bold"/>
              </a:rPr>
              <a:t>Bước 2:</a:t>
            </a:r>
            <a:r>
              <a:rPr lang="en-US" sz="2768">
                <a:solidFill>
                  <a:srgbClr val="545454"/>
                </a:solidFill>
                <a:latin typeface="Lato"/>
                <a:ea typeface="Lato"/>
                <a:cs typeface="Lato"/>
                <a:sym typeface="Lato"/>
              </a:rPr>
              <a:t> Loại bỏ các cột thiếu nhiều dữ liệu và không nằm trong danh sách những cột quan trọng </a:t>
            </a:r>
          </a:p>
          <a:p>
            <a:pPr algn="l">
              <a:lnSpc>
                <a:spcPts val="3875"/>
              </a:lnSpc>
            </a:pPr>
            <a:r>
              <a:rPr lang="en-US" sz="2768" b="true">
                <a:solidFill>
                  <a:srgbClr val="545454"/>
                </a:solidFill>
                <a:latin typeface="Lato Bold"/>
                <a:ea typeface="Lato Bold"/>
                <a:cs typeface="Lato Bold"/>
                <a:sym typeface="Lato Bold"/>
              </a:rPr>
              <a:t>Bước 3:</a:t>
            </a:r>
            <a:r>
              <a:rPr lang="en-US" sz="2768">
                <a:solidFill>
                  <a:srgbClr val="545454"/>
                </a:solidFill>
                <a:latin typeface="Lato"/>
                <a:ea typeface="Lato"/>
                <a:cs typeface="Lato"/>
                <a:sym typeface="Lato"/>
              </a:rPr>
              <a:t> Loại bỏ những dòng bị khuyết dữ liệu SDG Index Score</a:t>
            </a:r>
          </a:p>
          <a:p>
            <a:pPr algn="l">
              <a:lnSpc>
                <a:spcPts val="3875"/>
              </a:lnSpc>
            </a:pPr>
            <a:r>
              <a:rPr lang="en-US" sz="2768" b="true">
                <a:solidFill>
                  <a:srgbClr val="545454"/>
                </a:solidFill>
                <a:latin typeface="Lato Bold"/>
                <a:ea typeface="Lato Bold"/>
                <a:cs typeface="Lato Bold"/>
                <a:sym typeface="Lato Bold"/>
              </a:rPr>
              <a:t>Bước 4:</a:t>
            </a:r>
            <a:r>
              <a:rPr lang="en-US" sz="2768">
                <a:solidFill>
                  <a:srgbClr val="545454"/>
                </a:solidFill>
                <a:latin typeface="Lato"/>
                <a:ea typeface="Lato"/>
                <a:cs typeface="Lato"/>
                <a:sym typeface="Lato"/>
              </a:rPr>
              <a:t> Loại bỏ những cột có hệ số correlation trong đoạn -0.4 đến 0.4</a:t>
            </a:r>
          </a:p>
        </p:txBody>
      </p:sp>
      <p:sp>
        <p:nvSpPr>
          <p:cNvPr name="TextBox 11" id="11"/>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37738" y="2109391"/>
            <a:ext cx="10058400" cy="5657779"/>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4242" t="0" r="-886" b="0"/>
              </a:stretch>
            </a:blipFill>
          </p:spPr>
        </p:sp>
      </p:grpSp>
      <p:grpSp>
        <p:nvGrpSpPr>
          <p:cNvPr name="Group 4" id="4"/>
          <p:cNvGrpSpPr/>
          <p:nvPr/>
        </p:nvGrpSpPr>
        <p:grpSpPr>
          <a:xfrm rot="0">
            <a:off x="11559720" y="2747785"/>
            <a:ext cx="5892600" cy="3753779"/>
            <a:chOff x="0" y="0"/>
            <a:chExt cx="7856799" cy="5005038"/>
          </a:xfrm>
        </p:grpSpPr>
        <p:sp>
          <p:nvSpPr>
            <p:cNvPr name="TextBox 5" id="5"/>
            <p:cNvSpPr txBox="true"/>
            <p:nvPr/>
          </p:nvSpPr>
          <p:spPr>
            <a:xfrm rot="0">
              <a:off x="0" y="1439513"/>
              <a:ext cx="7856799" cy="3565525"/>
            </a:xfrm>
            <a:prstGeom prst="rect">
              <a:avLst/>
            </a:prstGeom>
          </p:spPr>
          <p:txBody>
            <a:bodyPr anchor="t" rtlCol="false" tIns="0" lIns="0" bIns="0" rIns="0">
              <a:spAutoFit/>
            </a:bodyPr>
            <a:lstStyle/>
            <a:p>
              <a:pPr algn="l" marL="0" indent="0" lvl="0">
                <a:lnSpc>
                  <a:spcPts val="10543"/>
                </a:lnSpc>
                <a:spcBef>
                  <a:spcPct val="0"/>
                </a:spcBef>
              </a:pPr>
              <a:r>
                <a:rPr lang="en-US" b="true" sz="8786">
                  <a:solidFill>
                    <a:srgbClr val="545454"/>
                  </a:solidFill>
                  <a:latin typeface="Lato Bold"/>
                  <a:ea typeface="Lato Bold"/>
                  <a:cs typeface="Lato Bold"/>
                  <a:sym typeface="Lato Bold"/>
                </a:rPr>
                <a:t>Khám phá dữ liệu</a:t>
              </a:r>
            </a:p>
          </p:txBody>
        </p:sp>
        <p:sp>
          <p:nvSpPr>
            <p:cNvPr name="TextBox 6" id="6"/>
            <p:cNvSpPr txBox="true"/>
            <p:nvPr/>
          </p:nvSpPr>
          <p:spPr>
            <a:xfrm rot="0">
              <a:off x="0" y="-66675"/>
              <a:ext cx="7856799" cy="687837"/>
            </a:xfrm>
            <a:prstGeom prst="rect">
              <a:avLst/>
            </a:prstGeom>
          </p:spPr>
          <p:txBody>
            <a:bodyPr anchor="t" rtlCol="false" tIns="0" lIns="0" bIns="0" rIns="0">
              <a:spAutoFit/>
            </a:bodyPr>
            <a:lstStyle/>
            <a:p>
              <a:pPr algn="l">
                <a:lnSpc>
                  <a:spcPts val="4305"/>
                </a:lnSpc>
              </a:pPr>
              <a:r>
                <a:rPr lang="en-US" b="true" sz="3075">
                  <a:solidFill>
                    <a:srgbClr val="737373"/>
                  </a:solidFill>
                  <a:latin typeface="Lato Bold"/>
                  <a:ea typeface="Lato Bold"/>
                  <a:cs typeface="Lato Bold"/>
                  <a:sym typeface="Lato Bold"/>
                </a:rPr>
                <a:t>PHẦN 4</a:t>
              </a:r>
            </a:p>
          </p:txBody>
        </p:sp>
      </p:grpSp>
      <p:sp>
        <p:nvSpPr>
          <p:cNvPr name="TextBox 7" id="7"/>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8" id="8"/>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grpSp>
        <p:nvGrpSpPr>
          <p:cNvPr name="Group 9" id="9"/>
          <p:cNvGrpSpPr/>
          <p:nvPr/>
        </p:nvGrpSpPr>
        <p:grpSpPr>
          <a:xfrm rot="0">
            <a:off x="16066224" y="9009920"/>
            <a:ext cx="1193076" cy="496759"/>
            <a:chOff x="0" y="0"/>
            <a:chExt cx="1590768" cy="662345"/>
          </a:xfrm>
        </p:grpSpPr>
        <p:grpSp>
          <p:nvGrpSpPr>
            <p:cNvPr name="Group 10" id="10"/>
            <p:cNvGrpSpPr/>
            <p:nvPr/>
          </p:nvGrpSpPr>
          <p:grpSpPr>
            <a:xfrm rot="0">
              <a:off x="0" y="0"/>
              <a:ext cx="1590768" cy="662345"/>
              <a:chOff x="0" y="0"/>
              <a:chExt cx="2656710" cy="1106170"/>
            </a:xfrm>
          </p:grpSpPr>
          <p:sp>
            <p:nvSpPr>
              <p:cNvPr name="Freeform 11" id="11"/>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222222"/>
              </a:solidFill>
            </p:spPr>
          </p:sp>
        </p:grpSp>
        <p:sp>
          <p:nvSpPr>
            <p:cNvPr name="AutoShape 12" id="12"/>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37738" y="2109391"/>
            <a:ext cx="10058400" cy="5657779"/>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4242" t="0" r="-886" b="0"/>
              </a:stretch>
            </a:blipFill>
          </p:spPr>
        </p:sp>
      </p:grpSp>
      <p:sp>
        <p:nvSpPr>
          <p:cNvPr name="TextBox 4" id="4"/>
          <p:cNvSpPr txBox="true"/>
          <p:nvPr/>
        </p:nvSpPr>
        <p:spPr>
          <a:xfrm rot="0">
            <a:off x="11736179" y="9261475"/>
            <a:ext cx="5539680" cy="273685"/>
          </a:xfrm>
          <a:prstGeom prst="rect">
            <a:avLst/>
          </a:prstGeom>
        </p:spPr>
        <p:txBody>
          <a:bodyPr anchor="t" rtlCol="false" tIns="0" lIns="0" bIns="0" rIns="0">
            <a:spAutoFit/>
          </a:bodyPr>
          <a:lstStyle/>
          <a:p>
            <a:pPr algn="r">
              <a:lnSpc>
                <a:spcPts val="2240"/>
              </a:lnSpc>
            </a:pPr>
            <a:r>
              <a:rPr lang="en-US" sz="1600">
                <a:solidFill>
                  <a:srgbClr val="222222"/>
                </a:solidFill>
                <a:latin typeface="Lato"/>
                <a:ea typeface="Lato"/>
                <a:cs typeface="Lato"/>
                <a:sym typeface="Lato"/>
              </a:rPr>
              <a:t>Title of the Report | Date of the Report</a:t>
            </a:r>
          </a:p>
        </p:txBody>
      </p:sp>
      <p:sp>
        <p:nvSpPr>
          <p:cNvPr name="TextBox 5" id="5"/>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6" id="6"/>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graphicFrame>
        <p:nvGraphicFramePr>
          <p:cNvPr name="Table 7" id="7"/>
          <p:cNvGraphicFramePr>
            <a:graphicFrameLocks noGrp="true"/>
          </p:cNvGraphicFramePr>
          <p:nvPr/>
        </p:nvGraphicFramePr>
        <p:xfrm>
          <a:off x="11096138" y="-92299"/>
          <a:ext cx="7196624" cy="12068206"/>
        </p:xfrm>
        <a:graphic>
          <a:graphicData uri="http://schemas.openxmlformats.org/drawingml/2006/table">
            <a:tbl>
              <a:tblPr/>
              <a:tblGrid>
                <a:gridCol w="2067228"/>
                <a:gridCol w="5129396"/>
              </a:tblGrid>
              <a:tr h="1510152">
                <a:tc>
                  <a:txBody>
                    <a:bodyPr anchor="t" rtlCol="false"/>
                    <a:lstStyle/>
                    <a:p>
                      <a:pPr algn="ctr">
                        <a:lnSpc>
                          <a:spcPts val="4508"/>
                        </a:lnSpc>
                        <a:defRPr/>
                      </a:pPr>
                      <a:r>
                        <a:rPr lang="en-US" sz="4098" b="true">
                          <a:solidFill>
                            <a:srgbClr val="352F1D"/>
                          </a:solidFill>
                          <a:latin typeface="Lato Bold"/>
                          <a:ea typeface="Lato Bold"/>
                          <a:cs typeface="Lato Bold"/>
                          <a:sym typeface="Lato Bold"/>
                        </a:rPr>
                        <a:t>01</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c>
                  <a:txBody>
                    <a:bodyPr anchor="t" rtlCol="false"/>
                    <a:lstStyle/>
                    <a:p>
                      <a:pPr algn="just">
                        <a:lnSpc>
                          <a:spcPts val="4508"/>
                        </a:lnSpc>
                        <a:defRPr/>
                      </a:pPr>
                      <a:r>
                        <a:rPr lang="en-US" b="true" sz="4098">
                          <a:solidFill>
                            <a:srgbClr val="352F1D"/>
                          </a:solidFill>
                          <a:latin typeface="Lato Bold"/>
                          <a:ea typeface="Lato Bold"/>
                          <a:cs typeface="Lato Bold"/>
                          <a:sym typeface="Lato Bold"/>
                        </a:rPr>
                        <a:t>GIới thiệu mục tiêu </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r>
              <a:tr h="1392247">
                <a:tc>
                  <a:txBody>
                    <a:bodyPr anchor="t" rtlCol="false"/>
                    <a:lstStyle/>
                    <a:p>
                      <a:pPr algn="ctr">
                        <a:lnSpc>
                          <a:spcPts val="4508"/>
                        </a:lnSpc>
                        <a:defRPr/>
                      </a:pPr>
                      <a:r>
                        <a:rPr lang="en-US" sz="4098" b="true">
                          <a:solidFill>
                            <a:srgbClr val="352F1D"/>
                          </a:solidFill>
                          <a:latin typeface="Lato Bold"/>
                          <a:ea typeface="Lato Bold"/>
                          <a:cs typeface="Lato Bold"/>
                          <a:sym typeface="Lato Bold"/>
                        </a:rPr>
                        <a:t>02</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c>
                  <a:txBody>
                    <a:bodyPr anchor="t" rtlCol="false"/>
                    <a:lstStyle/>
                    <a:p>
                      <a:pPr algn="just">
                        <a:lnSpc>
                          <a:spcPts val="4508"/>
                        </a:lnSpc>
                        <a:defRPr/>
                      </a:pPr>
                      <a:r>
                        <a:rPr lang="en-US" b="true" sz="4098">
                          <a:solidFill>
                            <a:srgbClr val="352F1D"/>
                          </a:solidFill>
                          <a:latin typeface="Lato Bold"/>
                          <a:ea typeface="Lato Bold"/>
                          <a:cs typeface="Lato Bold"/>
                          <a:sym typeface="Lato Bold"/>
                        </a:rPr>
                        <a:t>Tông quan dữ liệu </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r>
              <a:tr h="2128180">
                <a:tc>
                  <a:txBody>
                    <a:bodyPr anchor="t" rtlCol="false"/>
                    <a:lstStyle/>
                    <a:p>
                      <a:pPr algn="ctr">
                        <a:lnSpc>
                          <a:spcPts val="4508"/>
                        </a:lnSpc>
                        <a:defRPr/>
                      </a:pPr>
                      <a:r>
                        <a:rPr lang="en-US" sz="4098" b="true">
                          <a:solidFill>
                            <a:srgbClr val="352F1D"/>
                          </a:solidFill>
                          <a:latin typeface="Lato Bold"/>
                          <a:ea typeface="Lato Bold"/>
                          <a:cs typeface="Lato Bold"/>
                          <a:sym typeface="Lato Bold"/>
                        </a:rPr>
                        <a:t>03</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c>
                  <a:txBody>
                    <a:bodyPr anchor="t" rtlCol="false"/>
                    <a:lstStyle/>
                    <a:p>
                      <a:pPr algn="l">
                        <a:lnSpc>
                          <a:spcPts val="4508"/>
                        </a:lnSpc>
                        <a:defRPr/>
                      </a:pPr>
                      <a:r>
                        <a:rPr lang="en-US" sz="4098" b="true">
                          <a:solidFill>
                            <a:srgbClr val="352F1D"/>
                          </a:solidFill>
                          <a:latin typeface="Lato Bold"/>
                          <a:ea typeface="Lato Bold"/>
                          <a:cs typeface="Lato Bold"/>
                          <a:sym typeface="Lato Bold"/>
                        </a:rPr>
                        <a:t>Phân tích phân bố và ngoại lai </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r>
              <a:tr h="1800225">
                <a:tc>
                  <a:txBody>
                    <a:bodyPr anchor="t" rtlCol="false"/>
                    <a:lstStyle/>
                    <a:p>
                      <a:pPr algn="ctr">
                        <a:lnSpc>
                          <a:spcPts val="4509"/>
                        </a:lnSpc>
                        <a:defRPr/>
                      </a:pPr>
                      <a:r>
                        <a:rPr lang="en-US" sz="4098" b="true">
                          <a:solidFill>
                            <a:srgbClr val="352F1D"/>
                          </a:solidFill>
                          <a:latin typeface="Lato Bold"/>
                          <a:ea typeface="Lato Bold"/>
                          <a:cs typeface="Lato Bold"/>
                          <a:sym typeface="Lato Bold"/>
                        </a:rPr>
                        <a:t>04</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c>
                  <a:txBody>
                    <a:bodyPr anchor="t" rtlCol="false"/>
                    <a:lstStyle/>
                    <a:p>
                      <a:pPr algn="l">
                        <a:lnSpc>
                          <a:spcPts val="4509"/>
                        </a:lnSpc>
                        <a:defRPr/>
                      </a:pPr>
                      <a:r>
                        <a:rPr lang="en-US" sz="4098" b="true">
                          <a:solidFill>
                            <a:srgbClr val="352F1D"/>
                          </a:solidFill>
                          <a:latin typeface="Lato Bold"/>
                          <a:ea typeface="Lato Bold"/>
                          <a:cs typeface="Lato Bold"/>
                          <a:sym typeface="Lato Bold"/>
                        </a:rPr>
                        <a:t>Phân tích tương quan </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r>
              <a:tr h="1800225">
                <a:tc>
                  <a:txBody>
                    <a:bodyPr anchor="t" rtlCol="false"/>
                    <a:lstStyle/>
                    <a:p>
                      <a:pPr algn="ctr">
                        <a:lnSpc>
                          <a:spcPts val="4509"/>
                        </a:lnSpc>
                        <a:defRPr/>
                      </a:pPr>
                      <a:r>
                        <a:rPr lang="en-US" sz="4098" b="true">
                          <a:solidFill>
                            <a:srgbClr val="352F1D"/>
                          </a:solidFill>
                          <a:latin typeface="Lato Bold"/>
                          <a:ea typeface="Lato Bold"/>
                          <a:cs typeface="Lato Bold"/>
                          <a:sym typeface="Lato Bold"/>
                        </a:rPr>
                        <a:t>05</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c>
                  <a:txBody>
                    <a:bodyPr anchor="t" rtlCol="false"/>
                    <a:lstStyle/>
                    <a:p>
                      <a:pPr algn="l">
                        <a:lnSpc>
                          <a:spcPts val="4509"/>
                        </a:lnSpc>
                        <a:defRPr/>
                      </a:pPr>
                      <a:r>
                        <a:rPr lang="en-US" sz="4098" b="true">
                          <a:solidFill>
                            <a:srgbClr val="352F1D"/>
                          </a:solidFill>
                          <a:latin typeface="Lato Bold"/>
                          <a:ea typeface="Lato Bold"/>
                          <a:cs typeface="Lato Bold"/>
                          <a:sym typeface="Lato Bold"/>
                        </a:rPr>
                        <a:t>Tạo và giảm chiều đặc trưng </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r>
              <a:tr h="1800225">
                <a:tc>
                  <a:txBody>
                    <a:bodyPr anchor="t" rtlCol="false"/>
                    <a:lstStyle/>
                    <a:p>
                      <a:pPr algn="ctr">
                        <a:lnSpc>
                          <a:spcPts val="4509"/>
                        </a:lnSpc>
                        <a:defRPr/>
                      </a:pPr>
                      <a:r>
                        <a:rPr lang="en-US" sz="4098" b="true">
                          <a:solidFill>
                            <a:srgbClr val="352F1D"/>
                          </a:solidFill>
                          <a:latin typeface="Lato Bold"/>
                          <a:ea typeface="Lato Bold"/>
                          <a:cs typeface="Lato Bold"/>
                          <a:sym typeface="Lato Bold"/>
                        </a:rPr>
                        <a:t>06</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c>
                  <a:txBody>
                    <a:bodyPr anchor="t" rtlCol="false"/>
                    <a:lstStyle/>
                    <a:p>
                      <a:pPr algn="l">
                        <a:lnSpc>
                          <a:spcPts val="4509"/>
                        </a:lnSpc>
                        <a:defRPr/>
                      </a:pPr>
                      <a:r>
                        <a:rPr lang="en-US" sz="4098" b="true">
                          <a:solidFill>
                            <a:srgbClr val="352F1D"/>
                          </a:solidFill>
                          <a:latin typeface="Lato Bold"/>
                          <a:ea typeface="Lato Bold"/>
                          <a:cs typeface="Lato Bold"/>
                          <a:sym typeface="Lato Bold"/>
                        </a:rPr>
                        <a:t>Kết luận và định hướng </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r>
              <a:tr h="1636952">
                <a:tc>
                  <a:txBody>
                    <a:bodyPr anchor="t" rtlCol="false"/>
                    <a:lstStyle/>
                    <a:p>
                      <a:pPr algn="ctr">
                        <a:lnSpc>
                          <a:spcPts val="4509"/>
                        </a:lnSpc>
                        <a:defRPr/>
                      </a:pPr>
                      <a:r>
                        <a:rPr lang="en-US" sz="4098" b="true">
                          <a:solidFill>
                            <a:srgbClr val="352F1D"/>
                          </a:solidFill>
                          <a:latin typeface="Lato Bold"/>
                          <a:ea typeface="Lato Bold"/>
                          <a:cs typeface="Lato Bold"/>
                          <a:sym typeface="Lato Bold"/>
                        </a:rPr>
                        <a:t>07</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c>
                  <a:txBody>
                    <a:bodyPr anchor="t" rtlCol="false"/>
                    <a:lstStyle/>
                    <a:p>
                      <a:pPr algn="l">
                        <a:lnSpc>
                          <a:spcPts val="4509"/>
                        </a:lnSpc>
                        <a:defRPr/>
                      </a:pPr>
                      <a:r>
                        <a:rPr lang="en-US" sz="4098" b="true">
                          <a:solidFill>
                            <a:srgbClr val="352F1D"/>
                          </a:solidFill>
                          <a:latin typeface="Lato Bold"/>
                          <a:ea typeface="Lato Bold"/>
                          <a:cs typeface="Lato Bold"/>
                          <a:sym typeface="Lato Bold"/>
                        </a:rPr>
                        <a:t>Thảo luận</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6F6F6"/>
                    </a:solidFill>
                  </a:tcPr>
                </a:tc>
              </a:tr>
            </a:tbl>
          </a:graphicData>
        </a:graphic>
      </p:graphicFrame>
    </p:spTree>
  </p:cSld>
  <p:clrMapOvr>
    <a:masterClrMapping/>
  </p:clrMapOvr>
</p:sld>
</file>

<file path=ppt/slides/slide18.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2047021" y="4501336"/>
            <a:ext cx="4521359" cy="1274803"/>
          </a:xfrm>
          <a:prstGeom prst="rect">
            <a:avLst/>
          </a:prstGeom>
        </p:spPr>
        <p:txBody>
          <a:bodyPr anchor="t" rtlCol="false" tIns="0" lIns="0" bIns="0" rIns="0">
            <a:spAutoFit/>
          </a:bodyPr>
          <a:lstStyle/>
          <a:p>
            <a:pPr algn="l">
              <a:lnSpc>
                <a:spcPts val="10052"/>
              </a:lnSpc>
            </a:pPr>
            <a:r>
              <a:rPr lang="en-US" sz="8377" b="true">
                <a:solidFill>
                  <a:srgbClr val="222222"/>
                </a:solidFill>
                <a:latin typeface="Lato Bold"/>
                <a:ea typeface="Lato Bold"/>
                <a:cs typeface="Lato Bold"/>
                <a:sym typeface="Lato Bold"/>
              </a:rPr>
              <a:t>Mục tiêu</a:t>
            </a:r>
          </a:p>
        </p:txBody>
      </p:sp>
      <p:grpSp>
        <p:nvGrpSpPr>
          <p:cNvPr name="Group 3" id="3"/>
          <p:cNvGrpSpPr/>
          <p:nvPr/>
        </p:nvGrpSpPr>
        <p:grpSpPr>
          <a:xfrm rot="0">
            <a:off x="9912280" y="1743026"/>
            <a:ext cx="7488051" cy="1388831"/>
            <a:chOff x="0" y="0"/>
            <a:chExt cx="9984068" cy="1851775"/>
          </a:xfrm>
        </p:grpSpPr>
        <p:sp>
          <p:nvSpPr>
            <p:cNvPr name="TextBox 4" id="4"/>
            <p:cNvSpPr txBox="true"/>
            <p:nvPr/>
          </p:nvSpPr>
          <p:spPr>
            <a:xfrm rot="0">
              <a:off x="0" y="779644"/>
              <a:ext cx="9984068" cy="1072131"/>
            </a:xfrm>
            <a:prstGeom prst="rect">
              <a:avLst/>
            </a:prstGeom>
          </p:spPr>
          <p:txBody>
            <a:bodyPr anchor="t" rtlCol="false" tIns="0" lIns="0" bIns="0" rIns="0">
              <a:spAutoFit/>
            </a:bodyPr>
            <a:lstStyle/>
            <a:p>
              <a:pPr algn="l">
                <a:lnSpc>
                  <a:spcPts val="3293"/>
                </a:lnSpc>
              </a:pPr>
              <a:r>
                <a:rPr lang="en-US" sz="2352">
                  <a:solidFill>
                    <a:srgbClr val="222222"/>
                  </a:solidFill>
                  <a:latin typeface="Lato"/>
                  <a:ea typeface="Lato"/>
                  <a:cs typeface="Lato"/>
                  <a:sym typeface="Lato"/>
                </a:rPr>
                <a:t>Hiểu rõ cấu trúc, kích thước, và các chỉ số chính của dữ liệu SDG (2000–2024, 167 quốc gia)</a:t>
              </a:r>
            </a:p>
          </p:txBody>
        </p:sp>
        <p:sp>
          <p:nvSpPr>
            <p:cNvPr name="TextBox 5" id="5"/>
            <p:cNvSpPr txBox="true"/>
            <p:nvPr/>
          </p:nvSpPr>
          <p:spPr>
            <a:xfrm rot="0">
              <a:off x="0" y="-57150"/>
              <a:ext cx="9984068" cy="591369"/>
            </a:xfrm>
            <a:prstGeom prst="rect">
              <a:avLst/>
            </a:prstGeom>
          </p:spPr>
          <p:txBody>
            <a:bodyPr anchor="t" rtlCol="false" tIns="0" lIns="0" bIns="0" rIns="0">
              <a:spAutoFit/>
            </a:bodyPr>
            <a:lstStyle/>
            <a:p>
              <a:pPr algn="l">
                <a:lnSpc>
                  <a:spcPts val="3743"/>
                </a:lnSpc>
              </a:pPr>
              <a:r>
                <a:rPr lang="en-US" b="true" sz="2673">
                  <a:solidFill>
                    <a:srgbClr val="BF8B2E"/>
                  </a:solidFill>
                  <a:latin typeface="Lato Bold"/>
                  <a:ea typeface="Lato Bold"/>
                  <a:cs typeface="Lato Bold"/>
                  <a:sym typeface="Lato Bold"/>
                </a:rPr>
                <a:t>NẮM BẮT CẤU TRÚC VÀ ĐẶC ĐIỂM DỮ LIỆU</a:t>
              </a:r>
            </a:p>
          </p:txBody>
        </p:sp>
      </p:grpSp>
      <p:grpSp>
        <p:nvGrpSpPr>
          <p:cNvPr name="Group 6" id="6"/>
          <p:cNvGrpSpPr/>
          <p:nvPr/>
        </p:nvGrpSpPr>
        <p:grpSpPr>
          <a:xfrm rot="0">
            <a:off x="8591115" y="2235895"/>
            <a:ext cx="777952" cy="777952"/>
            <a:chOff x="0" y="0"/>
            <a:chExt cx="1037269" cy="1037269"/>
          </a:xfrm>
        </p:grpSpPr>
        <p:grpSp>
          <p:nvGrpSpPr>
            <p:cNvPr name="Group 7" id="7"/>
            <p:cNvGrpSpPr/>
            <p:nvPr/>
          </p:nvGrpSpPr>
          <p:grpSpPr>
            <a:xfrm rot="0">
              <a:off x="0" y="0"/>
              <a:ext cx="1037269" cy="103726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9" id="9"/>
            <p:cNvSpPr txBox="true"/>
            <p:nvPr/>
          </p:nvSpPr>
          <p:spPr>
            <a:xfrm rot="0">
              <a:off x="224859" y="241947"/>
              <a:ext cx="587552" cy="515275"/>
            </a:xfrm>
            <a:prstGeom prst="rect">
              <a:avLst/>
            </a:prstGeom>
          </p:spPr>
          <p:txBody>
            <a:bodyPr anchor="t" rtlCol="false" tIns="0" lIns="0" bIns="0" rIns="0">
              <a:spAutoFit/>
            </a:bodyPr>
            <a:lstStyle/>
            <a:p>
              <a:pPr algn="ctr">
                <a:lnSpc>
                  <a:spcPts val="3293"/>
                </a:lnSpc>
              </a:pPr>
              <a:r>
                <a:rPr lang="en-US" sz="2352">
                  <a:solidFill>
                    <a:srgbClr val="FFFFFF"/>
                  </a:solidFill>
                  <a:latin typeface="Lato"/>
                  <a:ea typeface="Lato"/>
                  <a:cs typeface="Lato"/>
                  <a:sym typeface="Lato"/>
                </a:rPr>
                <a:t>1</a:t>
              </a:r>
            </a:p>
          </p:txBody>
        </p:sp>
      </p:grpSp>
      <p:grpSp>
        <p:nvGrpSpPr>
          <p:cNvPr name="Group 10" id="10"/>
          <p:cNvGrpSpPr/>
          <p:nvPr/>
        </p:nvGrpSpPr>
        <p:grpSpPr>
          <a:xfrm rot="0">
            <a:off x="9912280" y="4462113"/>
            <a:ext cx="7488051" cy="1806473"/>
            <a:chOff x="0" y="0"/>
            <a:chExt cx="9984068" cy="2408630"/>
          </a:xfrm>
        </p:grpSpPr>
        <p:sp>
          <p:nvSpPr>
            <p:cNvPr name="TextBox 11" id="11"/>
            <p:cNvSpPr txBox="true"/>
            <p:nvPr/>
          </p:nvSpPr>
          <p:spPr>
            <a:xfrm rot="0">
              <a:off x="0" y="779644"/>
              <a:ext cx="9984068" cy="1628986"/>
            </a:xfrm>
            <a:prstGeom prst="rect">
              <a:avLst/>
            </a:prstGeom>
          </p:spPr>
          <p:txBody>
            <a:bodyPr anchor="t" rtlCol="false" tIns="0" lIns="0" bIns="0" rIns="0">
              <a:spAutoFit/>
            </a:bodyPr>
            <a:lstStyle/>
            <a:p>
              <a:pPr algn="l">
                <a:lnSpc>
                  <a:spcPts val="3293"/>
                </a:lnSpc>
              </a:pPr>
              <a:r>
                <a:rPr lang="en-US" sz="2352">
                  <a:solidFill>
                    <a:srgbClr val="222222"/>
                  </a:solidFill>
                  <a:latin typeface="Lato"/>
                  <a:ea typeface="Lato"/>
                  <a:cs typeface="Lato"/>
                  <a:sym typeface="Lato"/>
                </a:rPr>
                <a:t>Phân</a:t>
              </a:r>
              <a:r>
                <a:rPr lang="en-US" sz="2352">
                  <a:solidFill>
                    <a:srgbClr val="222222"/>
                  </a:solidFill>
                  <a:latin typeface="Lato"/>
                  <a:ea typeface="Lato"/>
                  <a:cs typeface="Lato"/>
                  <a:sym typeface="Lato"/>
                </a:rPr>
                <a:t> tích phân bố, phát hiện ngoại lai, và xác định tương quan giữa các chỉ số SDG để nhận diện xu hướng và mẫu quan trọng</a:t>
              </a:r>
            </a:p>
          </p:txBody>
        </p:sp>
        <p:sp>
          <p:nvSpPr>
            <p:cNvPr name="TextBox 12" id="12"/>
            <p:cNvSpPr txBox="true"/>
            <p:nvPr/>
          </p:nvSpPr>
          <p:spPr>
            <a:xfrm rot="0">
              <a:off x="0" y="-57150"/>
              <a:ext cx="9984068" cy="591369"/>
            </a:xfrm>
            <a:prstGeom prst="rect">
              <a:avLst/>
            </a:prstGeom>
          </p:spPr>
          <p:txBody>
            <a:bodyPr anchor="t" rtlCol="false" tIns="0" lIns="0" bIns="0" rIns="0">
              <a:spAutoFit/>
            </a:bodyPr>
            <a:lstStyle/>
            <a:p>
              <a:pPr algn="l">
                <a:lnSpc>
                  <a:spcPts val="3743"/>
                </a:lnSpc>
              </a:pPr>
              <a:r>
                <a:rPr lang="en-US" b="true" sz="2673">
                  <a:solidFill>
                    <a:srgbClr val="BF8B2E"/>
                  </a:solidFill>
                  <a:latin typeface="Lato Bold"/>
                  <a:ea typeface="Lato Bold"/>
                  <a:cs typeface="Lato Bold"/>
                  <a:sym typeface="Lato Bold"/>
                </a:rPr>
                <a:t>KHÁ</a:t>
              </a:r>
              <a:r>
                <a:rPr lang="en-US" b="true" sz="2673">
                  <a:solidFill>
                    <a:srgbClr val="BF8B2E"/>
                  </a:solidFill>
                  <a:latin typeface="Lato Bold"/>
                  <a:ea typeface="Lato Bold"/>
                  <a:cs typeface="Lato Bold"/>
                  <a:sym typeface="Lato Bold"/>
                </a:rPr>
                <a:t>M PHÁ PHÂN BỐ VÀ MỐI QUAN HỆ</a:t>
              </a:r>
            </a:p>
          </p:txBody>
        </p:sp>
      </p:grpSp>
      <p:grpSp>
        <p:nvGrpSpPr>
          <p:cNvPr name="Group 13" id="13"/>
          <p:cNvGrpSpPr/>
          <p:nvPr/>
        </p:nvGrpSpPr>
        <p:grpSpPr>
          <a:xfrm rot="0">
            <a:off x="8591115" y="4954982"/>
            <a:ext cx="777952" cy="777952"/>
            <a:chOff x="0" y="0"/>
            <a:chExt cx="1037269" cy="1037269"/>
          </a:xfrm>
        </p:grpSpPr>
        <p:grpSp>
          <p:nvGrpSpPr>
            <p:cNvPr name="Group 14" id="14"/>
            <p:cNvGrpSpPr/>
            <p:nvPr/>
          </p:nvGrpSpPr>
          <p:grpSpPr>
            <a:xfrm rot="0">
              <a:off x="0" y="0"/>
              <a:ext cx="1037269" cy="103726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16" id="16"/>
            <p:cNvSpPr txBox="true"/>
            <p:nvPr/>
          </p:nvSpPr>
          <p:spPr>
            <a:xfrm rot="0">
              <a:off x="224859" y="241947"/>
              <a:ext cx="587552" cy="515275"/>
            </a:xfrm>
            <a:prstGeom prst="rect">
              <a:avLst/>
            </a:prstGeom>
          </p:spPr>
          <p:txBody>
            <a:bodyPr anchor="t" rtlCol="false" tIns="0" lIns="0" bIns="0" rIns="0">
              <a:spAutoFit/>
            </a:bodyPr>
            <a:lstStyle/>
            <a:p>
              <a:pPr algn="ctr">
                <a:lnSpc>
                  <a:spcPts val="3293"/>
                </a:lnSpc>
              </a:pPr>
              <a:r>
                <a:rPr lang="en-US" sz="2352">
                  <a:solidFill>
                    <a:srgbClr val="FFFFFF"/>
                  </a:solidFill>
                  <a:latin typeface="Lato"/>
                  <a:ea typeface="Lato"/>
                  <a:cs typeface="Lato"/>
                  <a:sym typeface="Lato"/>
                </a:rPr>
                <a:t>2</a:t>
              </a:r>
            </a:p>
          </p:txBody>
        </p:sp>
      </p:grpSp>
      <p:grpSp>
        <p:nvGrpSpPr>
          <p:cNvPr name="Group 17" id="17"/>
          <p:cNvGrpSpPr/>
          <p:nvPr/>
        </p:nvGrpSpPr>
        <p:grpSpPr>
          <a:xfrm rot="0">
            <a:off x="8591115" y="7648012"/>
            <a:ext cx="777952" cy="777952"/>
            <a:chOff x="0" y="0"/>
            <a:chExt cx="1037269" cy="1037269"/>
          </a:xfrm>
        </p:grpSpPr>
        <p:grpSp>
          <p:nvGrpSpPr>
            <p:cNvPr name="Group 18" id="18"/>
            <p:cNvGrpSpPr/>
            <p:nvPr/>
          </p:nvGrpSpPr>
          <p:grpSpPr>
            <a:xfrm rot="0">
              <a:off x="0" y="0"/>
              <a:ext cx="1037269" cy="1037269"/>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20" id="20"/>
            <p:cNvSpPr txBox="true"/>
            <p:nvPr/>
          </p:nvSpPr>
          <p:spPr>
            <a:xfrm rot="0">
              <a:off x="224859" y="241947"/>
              <a:ext cx="587552" cy="515275"/>
            </a:xfrm>
            <a:prstGeom prst="rect">
              <a:avLst/>
            </a:prstGeom>
          </p:spPr>
          <p:txBody>
            <a:bodyPr anchor="t" rtlCol="false" tIns="0" lIns="0" bIns="0" rIns="0">
              <a:spAutoFit/>
            </a:bodyPr>
            <a:lstStyle/>
            <a:p>
              <a:pPr algn="ctr">
                <a:lnSpc>
                  <a:spcPts val="3293"/>
                </a:lnSpc>
              </a:pPr>
              <a:r>
                <a:rPr lang="en-US" sz="2352">
                  <a:solidFill>
                    <a:srgbClr val="FFFFFF"/>
                  </a:solidFill>
                  <a:latin typeface="Lato"/>
                  <a:ea typeface="Lato"/>
                  <a:cs typeface="Lato"/>
                  <a:sym typeface="Lato"/>
                </a:rPr>
                <a:t>3</a:t>
              </a:r>
            </a:p>
          </p:txBody>
        </p:sp>
      </p:grpSp>
      <p:grpSp>
        <p:nvGrpSpPr>
          <p:cNvPr name="Group 21" id="21"/>
          <p:cNvGrpSpPr/>
          <p:nvPr/>
        </p:nvGrpSpPr>
        <p:grpSpPr>
          <a:xfrm rot="0">
            <a:off x="9912280" y="7155143"/>
            <a:ext cx="7488051" cy="1388831"/>
            <a:chOff x="0" y="0"/>
            <a:chExt cx="9984068" cy="1851775"/>
          </a:xfrm>
        </p:grpSpPr>
        <p:sp>
          <p:nvSpPr>
            <p:cNvPr name="TextBox 22" id="22"/>
            <p:cNvSpPr txBox="true"/>
            <p:nvPr/>
          </p:nvSpPr>
          <p:spPr>
            <a:xfrm rot="0">
              <a:off x="0" y="779644"/>
              <a:ext cx="9984068" cy="1072131"/>
            </a:xfrm>
            <a:prstGeom prst="rect">
              <a:avLst/>
            </a:prstGeom>
          </p:spPr>
          <p:txBody>
            <a:bodyPr anchor="t" rtlCol="false" tIns="0" lIns="0" bIns="0" rIns="0">
              <a:spAutoFit/>
            </a:bodyPr>
            <a:lstStyle/>
            <a:p>
              <a:pPr algn="l">
                <a:lnSpc>
                  <a:spcPts val="3293"/>
                </a:lnSpc>
              </a:pPr>
              <a:r>
                <a:rPr lang="en-US" sz="2352">
                  <a:solidFill>
                    <a:srgbClr val="222222"/>
                  </a:solidFill>
                  <a:latin typeface="Lato"/>
                  <a:ea typeface="Lato"/>
                  <a:cs typeface="Lato"/>
                  <a:sym typeface="Lato"/>
                </a:rPr>
                <a:t>Tạo</a:t>
              </a:r>
              <a:r>
                <a:rPr lang="en-US" sz="2352">
                  <a:solidFill>
                    <a:srgbClr val="222222"/>
                  </a:solidFill>
                  <a:latin typeface="Lato"/>
                  <a:ea typeface="Lato"/>
                  <a:cs typeface="Lato"/>
                  <a:sym typeface="Lato"/>
                </a:rPr>
                <a:t> và lựa chọn đặc trưng, giảm chiều dữ liệu để nâng cao chất lượng phân tích và chuẩn bị cho mô hình hóa</a:t>
              </a:r>
            </a:p>
          </p:txBody>
        </p:sp>
        <p:sp>
          <p:nvSpPr>
            <p:cNvPr name="TextBox 23" id="23"/>
            <p:cNvSpPr txBox="true"/>
            <p:nvPr/>
          </p:nvSpPr>
          <p:spPr>
            <a:xfrm rot="0">
              <a:off x="0" y="-57150"/>
              <a:ext cx="9984068" cy="591369"/>
            </a:xfrm>
            <a:prstGeom prst="rect">
              <a:avLst/>
            </a:prstGeom>
          </p:spPr>
          <p:txBody>
            <a:bodyPr anchor="t" rtlCol="false" tIns="0" lIns="0" bIns="0" rIns="0">
              <a:spAutoFit/>
            </a:bodyPr>
            <a:lstStyle/>
            <a:p>
              <a:pPr algn="l">
                <a:lnSpc>
                  <a:spcPts val="3743"/>
                </a:lnSpc>
              </a:pPr>
              <a:r>
                <a:rPr lang="en-US" b="true" sz="2673">
                  <a:solidFill>
                    <a:srgbClr val="BF8B2E"/>
                  </a:solidFill>
                  <a:latin typeface="Lato Bold"/>
                  <a:ea typeface="Lato Bold"/>
                  <a:cs typeface="Lato Bold"/>
                  <a:sym typeface="Lato Bold"/>
                </a:rPr>
                <a:t>TỐI ƯU HÓ</a:t>
              </a:r>
              <a:r>
                <a:rPr lang="en-US" b="true" sz="2673">
                  <a:solidFill>
                    <a:srgbClr val="BF8B2E"/>
                  </a:solidFill>
                  <a:latin typeface="Lato Bold"/>
                  <a:ea typeface="Lato Bold"/>
                  <a:cs typeface="Lato Bold"/>
                  <a:sym typeface="Lato Bold"/>
                </a:rPr>
                <a:t>A DỮ LIỆU CHO PHÂN TÍCH</a:t>
              </a:r>
            </a:p>
          </p:txBody>
        </p:sp>
      </p:grpSp>
      <p:sp>
        <p:nvSpPr>
          <p:cNvPr name="TextBox 24" id="24"/>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a:solidFill>
                  <a:srgbClr val="2B2B2B"/>
                </a:solidFill>
                <a:latin typeface="Lato"/>
                <a:ea typeface="Lato"/>
                <a:cs typeface="Lato"/>
                <a:sym typeface="Lato"/>
              </a:rPr>
              <a:t>Group 8 - IS403.P22</a:t>
            </a:r>
          </a:p>
        </p:txBody>
      </p:sp>
      <p:sp>
        <p:nvSpPr>
          <p:cNvPr name="TextBox 25" id="25"/>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67210" y="885825"/>
            <a:ext cx="8753581" cy="2124075"/>
          </a:xfrm>
          <a:prstGeom prst="rect">
            <a:avLst/>
          </a:prstGeom>
        </p:spPr>
        <p:txBody>
          <a:bodyPr anchor="t" rtlCol="false" tIns="0" lIns="0" bIns="0" rIns="0">
            <a:spAutoFit/>
          </a:bodyPr>
          <a:lstStyle/>
          <a:p>
            <a:pPr algn="ctr">
              <a:lnSpc>
                <a:spcPts val="8400"/>
              </a:lnSpc>
            </a:pPr>
            <a:r>
              <a:rPr lang="en-US" b="true" sz="7000">
                <a:solidFill>
                  <a:srgbClr val="222222"/>
                </a:solidFill>
                <a:latin typeface="Lato Bold"/>
                <a:ea typeface="Lato Bold"/>
                <a:cs typeface="Lato Bold"/>
                <a:sym typeface="Lato Bold"/>
              </a:rPr>
              <a:t>Giới thiệu và tổng quan về dữ liệu</a:t>
            </a:r>
          </a:p>
        </p:txBody>
      </p:sp>
      <p:sp>
        <p:nvSpPr>
          <p:cNvPr name="TextBox 3" id="3"/>
          <p:cNvSpPr txBox="true"/>
          <p:nvPr/>
        </p:nvSpPr>
        <p:spPr>
          <a:xfrm rot="0">
            <a:off x="3134905" y="4228878"/>
            <a:ext cx="6214559" cy="2920365"/>
          </a:xfrm>
          <a:prstGeom prst="rect">
            <a:avLst/>
          </a:prstGeom>
        </p:spPr>
        <p:txBody>
          <a:bodyPr anchor="t" rtlCol="false" tIns="0" lIns="0" bIns="0" rIns="0">
            <a:spAutoFit/>
          </a:bodyPr>
          <a:lstStyle/>
          <a:p>
            <a:pPr algn="l" marL="518158" indent="-259079" lvl="1">
              <a:lnSpc>
                <a:spcPts val="3359"/>
              </a:lnSpc>
              <a:buFont typeface="Arial"/>
              <a:buChar char="•"/>
            </a:pPr>
            <a:r>
              <a:rPr lang="en-US" b="true" sz="2399">
                <a:solidFill>
                  <a:srgbClr val="222222"/>
                </a:solidFill>
                <a:latin typeface="Lato Bold"/>
                <a:ea typeface="Lato Bold"/>
                <a:cs typeface="Lato Bold"/>
                <a:sym typeface="Lato Bold"/>
              </a:rPr>
              <a:t>Mục tiêu:</a:t>
            </a:r>
            <a:r>
              <a:rPr lang="en-US" sz="2399">
                <a:solidFill>
                  <a:srgbClr val="222222"/>
                </a:solidFill>
                <a:latin typeface="Lato"/>
                <a:ea typeface="Lato"/>
                <a:cs typeface="Lato"/>
                <a:sym typeface="Lato"/>
              </a:rPr>
              <a:t> Hiểu cấu trúc, phân bố, và mối quan hệ trong dữ liệu SDG.</a:t>
            </a:r>
          </a:p>
          <a:p>
            <a:pPr algn="l" marL="518158" indent="-259079" lvl="1">
              <a:lnSpc>
                <a:spcPts val="3359"/>
              </a:lnSpc>
              <a:buFont typeface="Arial"/>
              <a:buChar char="•"/>
            </a:pPr>
            <a:r>
              <a:rPr lang="en-US" b="true" sz="2399">
                <a:solidFill>
                  <a:srgbClr val="222222"/>
                </a:solidFill>
                <a:latin typeface="Lato Bold"/>
                <a:ea typeface="Lato Bold"/>
                <a:cs typeface="Lato Bold"/>
                <a:sym typeface="Lato Bold"/>
              </a:rPr>
              <a:t>Dữ liệu:</a:t>
            </a:r>
            <a:r>
              <a:rPr lang="en-US" sz="2399">
                <a:solidFill>
                  <a:srgbClr val="222222"/>
                </a:solidFill>
                <a:latin typeface="Lato"/>
                <a:ea typeface="Lato"/>
                <a:cs typeface="Lato"/>
                <a:sym typeface="Lato"/>
              </a:rPr>
              <a:t> SRD_data_cleaned.xlsx</a:t>
            </a:r>
          </a:p>
          <a:p>
            <a:pPr algn="l" marL="518158" indent="-259079" lvl="1">
              <a:lnSpc>
                <a:spcPts val="3359"/>
              </a:lnSpc>
              <a:buFont typeface="Arial"/>
              <a:buChar char="•"/>
            </a:pPr>
            <a:r>
              <a:rPr lang="en-US" b="true" sz="2399">
                <a:solidFill>
                  <a:srgbClr val="222222"/>
                </a:solidFill>
                <a:latin typeface="Lato Bold"/>
                <a:ea typeface="Lato Bold"/>
                <a:cs typeface="Lato Bold"/>
                <a:sym typeface="Lato Bold"/>
              </a:rPr>
              <a:t>Tầm quan trọng:</a:t>
            </a:r>
            <a:r>
              <a:rPr lang="en-US" sz="2399">
                <a:solidFill>
                  <a:srgbClr val="222222"/>
                </a:solidFill>
                <a:latin typeface="Lato"/>
                <a:ea typeface="Lato"/>
                <a:cs typeface="Lato"/>
                <a:sym typeface="Lato"/>
              </a:rPr>
              <a:t> Hỗ trợ hoạch định chính sách phát triển bền vững.</a:t>
            </a:r>
          </a:p>
          <a:p>
            <a:pPr algn="l" marL="518160" indent="-259080" lvl="1">
              <a:lnSpc>
                <a:spcPts val="3359"/>
              </a:lnSpc>
              <a:buFont typeface="Arial"/>
              <a:buChar char="•"/>
            </a:pPr>
            <a:r>
              <a:rPr lang="en-US" b="true" sz="2400">
                <a:solidFill>
                  <a:srgbClr val="222222"/>
                </a:solidFill>
                <a:latin typeface="Lato Bold"/>
                <a:ea typeface="Lato Bold"/>
                <a:cs typeface="Lato Bold"/>
                <a:sym typeface="Lato Bold"/>
              </a:rPr>
              <a:t>Công cụ:</a:t>
            </a:r>
            <a:r>
              <a:rPr lang="en-US" sz="2400">
                <a:solidFill>
                  <a:srgbClr val="222222"/>
                </a:solidFill>
                <a:latin typeface="Lato"/>
                <a:ea typeface="Lato"/>
                <a:cs typeface="Lato"/>
                <a:sym typeface="Lato"/>
              </a:rPr>
              <a:t> Pandas, sklearn.pipeline, trực quan hóa (histogram, heatmap).</a:t>
            </a:r>
          </a:p>
        </p:txBody>
      </p:sp>
      <p:sp>
        <p:nvSpPr>
          <p:cNvPr name="TextBox 4" id="4"/>
          <p:cNvSpPr txBox="true"/>
          <p:nvPr/>
        </p:nvSpPr>
        <p:spPr>
          <a:xfrm rot="0">
            <a:off x="11719620" y="4228878"/>
            <a:ext cx="5152813" cy="292036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Dữ liệu:</a:t>
            </a:r>
          </a:p>
          <a:p>
            <a:pPr algn="l" marL="518158" indent="-259079" lvl="1">
              <a:lnSpc>
                <a:spcPts val="3359"/>
              </a:lnSpc>
              <a:buFont typeface="Arial"/>
              <a:buChar char="•"/>
            </a:pPr>
            <a:r>
              <a:rPr lang="en-US" b="true" sz="2399">
                <a:solidFill>
                  <a:srgbClr val="222222"/>
                </a:solidFill>
                <a:latin typeface="Lato Bold"/>
                <a:ea typeface="Lato Bold"/>
                <a:cs typeface="Lato Bold"/>
                <a:sym typeface="Lato Bold"/>
              </a:rPr>
              <a:t>Kích thước</a:t>
            </a:r>
            <a:r>
              <a:rPr lang="en-US" sz="2399">
                <a:solidFill>
                  <a:srgbClr val="222222"/>
                </a:solidFill>
                <a:latin typeface="Lato"/>
                <a:ea typeface="Lato"/>
                <a:cs typeface="Lato"/>
                <a:sym typeface="Lato"/>
              </a:rPr>
              <a:t>: 4175 dòng, 78 cột </a:t>
            </a:r>
          </a:p>
          <a:p>
            <a:pPr algn="l" marL="518158" indent="-259079" lvl="1">
              <a:lnSpc>
                <a:spcPts val="3359"/>
              </a:lnSpc>
              <a:buFont typeface="Arial"/>
              <a:buChar char="•"/>
            </a:pPr>
            <a:r>
              <a:rPr lang="en-US" b="true" sz="2399">
                <a:solidFill>
                  <a:srgbClr val="222222"/>
                </a:solidFill>
                <a:latin typeface="Lato Bold"/>
                <a:ea typeface="Lato Bold"/>
                <a:cs typeface="Lato Bold"/>
                <a:sym typeface="Lato Bold"/>
              </a:rPr>
              <a:t>Kiểu dữ liệu:</a:t>
            </a:r>
            <a:r>
              <a:rPr lang="en-US" sz="2399">
                <a:solidFill>
                  <a:srgbClr val="222222"/>
                </a:solidFill>
                <a:latin typeface="Lato"/>
                <a:ea typeface="Lato"/>
                <a:cs typeface="Lato"/>
                <a:sym typeface="Lato"/>
              </a:rPr>
              <a:t> Object, Int64, Float64</a:t>
            </a:r>
          </a:p>
          <a:p>
            <a:pPr algn="l" marL="518158" indent="-259079" lvl="1">
              <a:lnSpc>
                <a:spcPts val="3359"/>
              </a:lnSpc>
              <a:buFont typeface="Arial"/>
              <a:buChar char="•"/>
            </a:pPr>
            <a:r>
              <a:rPr lang="en-US" b="true" sz="2399">
                <a:solidFill>
                  <a:srgbClr val="222222"/>
                </a:solidFill>
                <a:latin typeface="Lato Bold"/>
                <a:ea typeface="Lato Bold"/>
                <a:cs typeface="Lato Bold"/>
                <a:sym typeface="Lato Bold"/>
              </a:rPr>
              <a:t>Thời gian:</a:t>
            </a:r>
            <a:r>
              <a:rPr lang="en-US" sz="2399">
                <a:solidFill>
                  <a:srgbClr val="222222"/>
                </a:solidFill>
                <a:latin typeface="Lato"/>
                <a:ea typeface="Lato"/>
                <a:cs typeface="Lato"/>
                <a:sym typeface="Lato"/>
              </a:rPr>
              <a:t> 2000–2024.</a:t>
            </a:r>
          </a:p>
          <a:p>
            <a:pPr algn="l" marL="518158" indent="-259079" lvl="1">
              <a:lnSpc>
                <a:spcPts val="3359"/>
              </a:lnSpc>
              <a:buFont typeface="Arial"/>
              <a:buChar char="•"/>
            </a:pPr>
            <a:r>
              <a:rPr lang="en-US" b="true" sz="2399">
                <a:solidFill>
                  <a:srgbClr val="222222"/>
                </a:solidFill>
                <a:latin typeface="Lato Bold"/>
                <a:ea typeface="Lato Bold"/>
                <a:cs typeface="Lato Bold"/>
                <a:sym typeface="Lato Bold"/>
              </a:rPr>
              <a:t>Biến chính:</a:t>
            </a:r>
            <a:r>
              <a:rPr lang="en-US" sz="2399">
                <a:solidFill>
                  <a:srgbClr val="222222"/>
                </a:solidFill>
                <a:latin typeface="Lato"/>
                <a:ea typeface="Lato"/>
                <a:cs typeface="Lato"/>
                <a:sym typeface="Lato"/>
              </a:rPr>
              <a:t> SDG Index Score (0–100). </a:t>
            </a:r>
          </a:p>
        </p:txBody>
      </p:sp>
      <p:grpSp>
        <p:nvGrpSpPr>
          <p:cNvPr name="Group 5" id="5"/>
          <p:cNvGrpSpPr/>
          <p:nvPr/>
        </p:nvGrpSpPr>
        <p:grpSpPr>
          <a:xfrm rot="0">
            <a:off x="10252007" y="4933621"/>
            <a:ext cx="1363559" cy="136355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grpSp>
        <p:nvGrpSpPr>
          <p:cNvPr name="Group 7" id="7"/>
          <p:cNvGrpSpPr/>
          <p:nvPr/>
        </p:nvGrpSpPr>
        <p:grpSpPr>
          <a:xfrm rot="0">
            <a:off x="1771346" y="4933621"/>
            <a:ext cx="1363559" cy="1363559"/>
            <a:chOff x="0" y="0"/>
            <a:chExt cx="1818079" cy="1818079"/>
          </a:xfrm>
        </p:grpSpPr>
        <p:grpSp>
          <p:nvGrpSpPr>
            <p:cNvPr name="Group 8" id="8"/>
            <p:cNvGrpSpPr/>
            <p:nvPr/>
          </p:nvGrpSpPr>
          <p:grpSpPr>
            <a:xfrm rot="0">
              <a:off x="0" y="0"/>
              <a:ext cx="1818079" cy="181807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Freeform 10" id="10"/>
            <p:cNvSpPr/>
            <p:nvPr/>
          </p:nvSpPr>
          <p:spPr>
            <a:xfrm flipH="false" flipV="false" rot="0">
              <a:off x="345652" y="452183"/>
              <a:ext cx="1126776" cy="913713"/>
            </a:xfrm>
            <a:custGeom>
              <a:avLst/>
              <a:gdLst/>
              <a:ahLst/>
              <a:cxnLst/>
              <a:rect r="r" b="b" t="t" l="l"/>
              <a:pathLst>
                <a:path h="913713" w="1126776">
                  <a:moveTo>
                    <a:pt x="0" y="0"/>
                  </a:moveTo>
                  <a:lnTo>
                    <a:pt x="1126775" y="0"/>
                  </a:lnTo>
                  <a:lnTo>
                    <a:pt x="1126775" y="913713"/>
                  </a:lnTo>
                  <a:lnTo>
                    <a:pt x="0" y="913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1" id="11"/>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12" id="12"/>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
        <p:nvSpPr>
          <p:cNvPr name="Freeform 13" id="13"/>
          <p:cNvSpPr/>
          <p:nvPr/>
        </p:nvSpPr>
        <p:spPr>
          <a:xfrm flipH="false" flipV="false" rot="0">
            <a:off x="10537081" y="5218694"/>
            <a:ext cx="793412" cy="793412"/>
          </a:xfrm>
          <a:custGeom>
            <a:avLst/>
            <a:gdLst/>
            <a:ahLst/>
            <a:cxnLst/>
            <a:rect r="r" b="b" t="t" l="l"/>
            <a:pathLst>
              <a:path h="793412" w="793412">
                <a:moveTo>
                  <a:pt x="0" y="0"/>
                </a:moveTo>
                <a:lnTo>
                  <a:pt x="793412" y="0"/>
                </a:lnTo>
                <a:lnTo>
                  <a:pt x="793412" y="793412"/>
                </a:lnTo>
                <a:lnTo>
                  <a:pt x="0" y="793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057054" y="552495"/>
          <a:ext cx="11235708" cy="8992521"/>
        </p:xfrm>
        <a:graphic>
          <a:graphicData uri="http://schemas.openxmlformats.org/drawingml/2006/table">
            <a:tbl>
              <a:tblPr/>
              <a:tblGrid>
                <a:gridCol w="3227454"/>
                <a:gridCol w="8008254"/>
              </a:tblGrid>
              <a:tr h="1422385">
                <a:tc>
                  <a:txBody>
                    <a:bodyPr anchor="t" rtlCol="false"/>
                    <a:lstStyle/>
                    <a:p>
                      <a:pPr algn="ctr">
                        <a:lnSpc>
                          <a:spcPts val="4508"/>
                        </a:lnSpc>
                        <a:defRPr/>
                      </a:pPr>
                      <a:r>
                        <a:rPr lang="en-US" sz="4098" b="true">
                          <a:solidFill>
                            <a:srgbClr val="352F1D"/>
                          </a:solidFill>
                          <a:latin typeface="Lato Bold"/>
                          <a:ea typeface="Lato Bold"/>
                          <a:cs typeface="Lato Bold"/>
                          <a:sym typeface="Lato Bold"/>
                        </a:rPr>
                        <a:t>01</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c>
                  <a:txBody>
                    <a:bodyPr anchor="t" rtlCol="false"/>
                    <a:lstStyle/>
                    <a:p>
                      <a:pPr algn="just">
                        <a:lnSpc>
                          <a:spcPts val="4508"/>
                        </a:lnSpc>
                        <a:defRPr/>
                      </a:pPr>
                      <a:r>
                        <a:rPr lang="en-US" b="true" sz="4098">
                          <a:solidFill>
                            <a:srgbClr val="352F1D"/>
                          </a:solidFill>
                          <a:latin typeface="Lato Bold"/>
                          <a:ea typeface="Lato Bold"/>
                          <a:cs typeface="Lato Bold"/>
                          <a:sym typeface="Lato Bold"/>
                        </a:rPr>
                        <a:t>Tổng quan lý thuyết nghiên cứu</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r>
              <a:tr h="1426511">
                <a:tc>
                  <a:txBody>
                    <a:bodyPr anchor="t" rtlCol="false"/>
                    <a:lstStyle/>
                    <a:p>
                      <a:pPr algn="ctr">
                        <a:lnSpc>
                          <a:spcPts val="4508"/>
                        </a:lnSpc>
                        <a:defRPr/>
                      </a:pPr>
                      <a:r>
                        <a:rPr lang="en-US" sz="4098" b="true">
                          <a:solidFill>
                            <a:srgbClr val="352F1D"/>
                          </a:solidFill>
                          <a:latin typeface="Lato Bold"/>
                          <a:ea typeface="Lato Bold"/>
                          <a:cs typeface="Lato Bold"/>
                          <a:sym typeface="Lato Bold"/>
                        </a:rPr>
                        <a:t>02</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c>
                  <a:txBody>
                    <a:bodyPr anchor="t" rtlCol="false"/>
                    <a:lstStyle/>
                    <a:p>
                      <a:pPr algn="just">
                        <a:lnSpc>
                          <a:spcPts val="4508"/>
                        </a:lnSpc>
                        <a:defRPr/>
                      </a:pPr>
                      <a:r>
                        <a:rPr lang="en-US" b="true" sz="4098">
                          <a:solidFill>
                            <a:srgbClr val="352F1D"/>
                          </a:solidFill>
                          <a:latin typeface="Lato Bold"/>
                          <a:ea typeface="Lato Bold"/>
                          <a:cs typeface="Lato Bold"/>
                          <a:sym typeface="Lato Bold"/>
                        </a:rPr>
                        <a:t>Giới thiệu về bộ dữ liệu SDG</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r>
              <a:tr h="1228725">
                <a:tc>
                  <a:txBody>
                    <a:bodyPr anchor="t" rtlCol="false"/>
                    <a:lstStyle/>
                    <a:p>
                      <a:pPr algn="ctr">
                        <a:lnSpc>
                          <a:spcPts val="4508"/>
                        </a:lnSpc>
                        <a:defRPr/>
                      </a:pPr>
                      <a:r>
                        <a:rPr lang="en-US" sz="4098" b="true">
                          <a:solidFill>
                            <a:srgbClr val="352F1D"/>
                          </a:solidFill>
                          <a:latin typeface="Lato Bold"/>
                          <a:ea typeface="Lato Bold"/>
                          <a:cs typeface="Lato Bold"/>
                          <a:sym typeface="Lato Bold"/>
                        </a:rPr>
                        <a:t>03</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c>
                  <a:txBody>
                    <a:bodyPr anchor="t" rtlCol="false"/>
                    <a:lstStyle/>
                    <a:p>
                      <a:pPr algn="l">
                        <a:lnSpc>
                          <a:spcPts val="4508"/>
                        </a:lnSpc>
                        <a:defRPr/>
                      </a:pPr>
                      <a:r>
                        <a:rPr lang="en-US" sz="4098" b="true">
                          <a:solidFill>
                            <a:srgbClr val="352F1D"/>
                          </a:solidFill>
                          <a:latin typeface="Lato Bold"/>
                          <a:ea typeface="Lato Bold"/>
                          <a:cs typeface="Lato Bold"/>
                          <a:sym typeface="Lato Bold"/>
                        </a:rPr>
                        <a:t>Tiền xử lý dữ liệu</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r>
              <a:tr h="1228725">
                <a:tc>
                  <a:txBody>
                    <a:bodyPr anchor="t" rtlCol="false"/>
                    <a:lstStyle/>
                    <a:p>
                      <a:pPr algn="ctr">
                        <a:lnSpc>
                          <a:spcPts val="4509"/>
                        </a:lnSpc>
                        <a:defRPr/>
                      </a:pPr>
                      <a:r>
                        <a:rPr lang="en-US" sz="4098" b="true">
                          <a:solidFill>
                            <a:srgbClr val="352F1D"/>
                          </a:solidFill>
                          <a:latin typeface="Lato Bold"/>
                          <a:ea typeface="Lato Bold"/>
                          <a:cs typeface="Lato Bold"/>
                          <a:sym typeface="Lato Bold"/>
                        </a:rPr>
                        <a:t>04</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c>
                  <a:txBody>
                    <a:bodyPr anchor="t" rtlCol="false"/>
                    <a:lstStyle/>
                    <a:p>
                      <a:pPr algn="l">
                        <a:lnSpc>
                          <a:spcPts val="4509"/>
                        </a:lnSpc>
                        <a:defRPr/>
                      </a:pPr>
                      <a:r>
                        <a:rPr lang="en-US" sz="4098" b="true">
                          <a:solidFill>
                            <a:srgbClr val="352F1D"/>
                          </a:solidFill>
                          <a:latin typeface="Lato Bold"/>
                          <a:ea typeface="Lato Bold"/>
                          <a:cs typeface="Lato Bold"/>
                          <a:sym typeface="Lato Bold"/>
                        </a:rPr>
                        <a:t>EDA</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r>
              <a:tr h="1228725">
                <a:tc>
                  <a:txBody>
                    <a:bodyPr anchor="t" rtlCol="false"/>
                    <a:lstStyle/>
                    <a:p>
                      <a:pPr algn="ctr">
                        <a:lnSpc>
                          <a:spcPts val="4509"/>
                        </a:lnSpc>
                        <a:defRPr/>
                      </a:pPr>
                      <a:r>
                        <a:rPr lang="en-US" sz="4098" b="true">
                          <a:solidFill>
                            <a:srgbClr val="352F1D"/>
                          </a:solidFill>
                          <a:latin typeface="Lato Bold"/>
                          <a:ea typeface="Lato Bold"/>
                          <a:cs typeface="Lato Bold"/>
                          <a:sym typeface="Lato Bold"/>
                        </a:rPr>
                        <a:t>05</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c>
                  <a:txBody>
                    <a:bodyPr anchor="t" rtlCol="false"/>
                    <a:lstStyle/>
                    <a:p>
                      <a:pPr algn="l">
                        <a:lnSpc>
                          <a:spcPts val="4509"/>
                        </a:lnSpc>
                        <a:defRPr/>
                      </a:pPr>
                      <a:r>
                        <a:rPr lang="en-US" sz="4098" b="true">
                          <a:solidFill>
                            <a:srgbClr val="352F1D"/>
                          </a:solidFill>
                          <a:latin typeface="Lato Bold"/>
                          <a:ea typeface="Lato Bold"/>
                          <a:cs typeface="Lato Bold"/>
                          <a:sym typeface="Lato Bold"/>
                        </a:rPr>
                        <a:t>Mô hình dự báo</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r>
              <a:tr h="1228725">
                <a:tc>
                  <a:txBody>
                    <a:bodyPr anchor="t" rtlCol="false"/>
                    <a:lstStyle/>
                    <a:p>
                      <a:pPr algn="ctr">
                        <a:lnSpc>
                          <a:spcPts val="4509"/>
                        </a:lnSpc>
                        <a:defRPr/>
                      </a:pPr>
                      <a:r>
                        <a:rPr lang="en-US" sz="4098" b="true">
                          <a:solidFill>
                            <a:srgbClr val="352F1D"/>
                          </a:solidFill>
                          <a:latin typeface="Lato Bold"/>
                          <a:ea typeface="Lato Bold"/>
                          <a:cs typeface="Lato Bold"/>
                          <a:sym typeface="Lato Bold"/>
                        </a:rPr>
                        <a:t>06</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c>
                  <a:txBody>
                    <a:bodyPr anchor="t" rtlCol="false"/>
                    <a:lstStyle/>
                    <a:p>
                      <a:pPr algn="l">
                        <a:lnSpc>
                          <a:spcPts val="4509"/>
                        </a:lnSpc>
                        <a:defRPr/>
                      </a:pPr>
                      <a:r>
                        <a:rPr lang="en-US" sz="4098" b="true">
                          <a:solidFill>
                            <a:srgbClr val="352F1D"/>
                          </a:solidFill>
                          <a:latin typeface="Lato Bold"/>
                          <a:ea typeface="Lato Bold"/>
                          <a:cs typeface="Lato Bold"/>
                          <a:sym typeface="Lato Bold"/>
                        </a:rPr>
                        <a:t>Kết quả nghiệm thu</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r>
              <a:tr h="1228725">
                <a:tc>
                  <a:txBody>
                    <a:bodyPr anchor="t" rtlCol="false"/>
                    <a:lstStyle/>
                    <a:p>
                      <a:pPr algn="ctr">
                        <a:lnSpc>
                          <a:spcPts val="4509"/>
                        </a:lnSpc>
                        <a:defRPr/>
                      </a:pPr>
                      <a:r>
                        <a:rPr lang="en-US" sz="4098" b="true">
                          <a:solidFill>
                            <a:srgbClr val="352F1D"/>
                          </a:solidFill>
                          <a:latin typeface="Lato Bold"/>
                          <a:ea typeface="Lato Bold"/>
                          <a:cs typeface="Lato Bold"/>
                          <a:sym typeface="Lato Bold"/>
                        </a:rPr>
                        <a:t>07</a:t>
                      </a:r>
                      <a:endParaRPr lang="en-US" sz="1100"/>
                    </a:p>
                  </a:txBody>
                  <a:tcPr marL="190500" marR="190500" marT="190500" marB="190500" anchor="ctr">
                    <a:lnL cmpd="sng" algn="ctr" cap="flat" w="0">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c>
                  <a:txBody>
                    <a:bodyPr anchor="t" rtlCol="false"/>
                    <a:lstStyle/>
                    <a:p>
                      <a:pPr algn="l">
                        <a:lnSpc>
                          <a:spcPts val="4509"/>
                        </a:lnSpc>
                        <a:defRPr/>
                      </a:pPr>
                      <a:r>
                        <a:rPr lang="en-US" sz="4098" b="true">
                          <a:solidFill>
                            <a:srgbClr val="352F1D"/>
                          </a:solidFill>
                          <a:latin typeface="Lato Bold"/>
                          <a:ea typeface="Lato Bold"/>
                          <a:cs typeface="Lato Bold"/>
                          <a:sym typeface="Lato Bold"/>
                        </a:rPr>
                        <a:t>Thảo luận</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0">
                      <a:solidFill>
                        <a:srgbClr val="2B2B2B"/>
                      </a:solidFill>
                      <a:prstDash val="solid"/>
                      <a:round/>
                      <a:headEnd type="none" w="med" len="med"/>
                      <a:tailEnd type="none" w="med" len="med"/>
                    </a:lnR>
                    <a:lnT cmpd="sng" algn="ctr" cap="flat" w="0">
                      <a:solidFill>
                        <a:srgbClr val="2B2B2B"/>
                      </a:solidFill>
                      <a:prstDash val="solid"/>
                      <a:round/>
                      <a:headEnd type="none" w="med" len="med"/>
                      <a:tailEnd type="none" w="med" len="med"/>
                    </a:lnT>
                    <a:lnB cmpd="sng" algn="ctr" cap="flat" w="0">
                      <a:solidFill>
                        <a:srgbClr val="2B2B2B"/>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11719620" y="9497390"/>
            <a:ext cx="5539680" cy="365760"/>
          </a:xfrm>
          <a:prstGeom prst="rect">
            <a:avLst/>
          </a:prstGeom>
        </p:spPr>
        <p:txBody>
          <a:bodyPr anchor="t" rtlCol="false" tIns="0" lIns="0" bIns="0" rIns="0">
            <a:spAutoFit/>
          </a:bodyPr>
          <a:lstStyle/>
          <a:p>
            <a:pPr algn="r">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grpSp>
        <p:nvGrpSpPr>
          <p:cNvPr name="Group 4" id="4"/>
          <p:cNvGrpSpPr/>
          <p:nvPr/>
        </p:nvGrpSpPr>
        <p:grpSpPr>
          <a:xfrm rot="0">
            <a:off x="-1390743" y="0"/>
            <a:ext cx="8447797" cy="10287000"/>
            <a:chOff x="0" y="0"/>
            <a:chExt cx="2224934" cy="2709333"/>
          </a:xfrm>
        </p:grpSpPr>
        <p:sp>
          <p:nvSpPr>
            <p:cNvPr name="Freeform 5" id="5"/>
            <p:cNvSpPr/>
            <p:nvPr/>
          </p:nvSpPr>
          <p:spPr>
            <a:xfrm flipH="false" flipV="false" rot="0">
              <a:off x="0" y="0"/>
              <a:ext cx="2224934" cy="2709333"/>
            </a:xfrm>
            <a:custGeom>
              <a:avLst/>
              <a:gdLst/>
              <a:ahLst/>
              <a:cxnLst/>
              <a:rect r="r" b="b" t="t" l="l"/>
              <a:pathLst>
                <a:path h="2709333" w="2224934">
                  <a:moveTo>
                    <a:pt x="91644" y="0"/>
                  </a:moveTo>
                  <a:lnTo>
                    <a:pt x="2133290" y="0"/>
                  </a:lnTo>
                  <a:cubicBezTo>
                    <a:pt x="2183904" y="0"/>
                    <a:pt x="2224934" y="41031"/>
                    <a:pt x="2224934" y="91644"/>
                  </a:cubicBezTo>
                  <a:lnTo>
                    <a:pt x="2224934" y="2617689"/>
                  </a:lnTo>
                  <a:cubicBezTo>
                    <a:pt x="2224934" y="2668303"/>
                    <a:pt x="2183904" y="2709333"/>
                    <a:pt x="2133290" y="2709333"/>
                  </a:cubicBezTo>
                  <a:lnTo>
                    <a:pt x="91644" y="2709333"/>
                  </a:lnTo>
                  <a:cubicBezTo>
                    <a:pt x="41031" y="2709333"/>
                    <a:pt x="0" y="2668303"/>
                    <a:pt x="0" y="2617689"/>
                  </a:cubicBezTo>
                  <a:lnTo>
                    <a:pt x="0" y="91644"/>
                  </a:lnTo>
                  <a:cubicBezTo>
                    <a:pt x="0" y="41031"/>
                    <a:pt x="41031" y="0"/>
                    <a:pt x="91644" y="0"/>
                  </a:cubicBezTo>
                  <a:close/>
                </a:path>
              </a:pathLst>
            </a:custGeom>
            <a:solidFill>
              <a:srgbClr val="BF8B2E">
                <a:alpha val="80000"/>
              </a:srgbClr>
            </a:solidFill>
          </p:spPr>
        </p:sp>
        <p:sp>
          <p:nvSpPr>
            <p:cNvPr name="TextBox 6" id="6"/>
            <p:cNvSpPr txBox="true"/>
            <p:nvPr/>
          </p:nvSpPr>
          <p:spPr>
            <a:xfrm>
              <a:off x="0" y="-47625"/>
              <a:ext cx="2224934" cy="2756958"/>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8" id="8"/>
          <p:cNvSpPr txBox="true"/>
          <p:nvPr/>
        </p:nvSpPr>
        <p:spPr>
          <a:xfrm rot="0">
            <a:off x="1520300" y="4562475"/>
            <a:ext cx="4016455" cy="1111250"/>
          </a:xfrm>
          <a:prstGeom prst="rect">
            <a:avLst/>
          </a:prstGeom>
        </p:spPr>
        <p:txBody>
          <a:bodyPr anchor="t" rtlCol="false" tIns="0" lIns="0" bIns="0" rIns="0">
            <a:spAutoFit/>
          </a:bodyPr>
          <a:lstStyle/>
          <a:p>
            <a:pPr algn="ctr" marL="0" indent="0" lvl="0">
              <a:lnSpc>
                <a:spcPts val="9099"/>
              </a:lnSpc>
            </a:pPr>
            <a:r>
              <a:rPr lang="en-US" b="true" sz="6499" spc="324">
                <a:solidFill>
                  <a:srgbClr val="352F1D"/>
                </a:solidFill>
                <a:latin typeface="Lato Bold"/>
                <a:ea typeface="Lato Bold"/>
                <a:cs typeface="Lato Bold"/>
                <a:sym typeface="Lato Bold"/>
              </a:rPr>
              <a:t>MỤC LỤC</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648095"/>
            <a:ext cx="8753581" cy="2124075"/>
          </a:xfrm>
          <a:prstGeom prst="rect">
            <a:avLst/>
          </a:prstGeom>
        </p:spPr>
        <p:txBody>
          <a:bodyPr anchor="t" rtlCol="false" tIns="0" lIns="0" bIns="0" rIns="0">
            <a:spAutoFit/>
          </a:bodyPr>
          <a:lstStyle/>
          <a:p>
            <a:pPr algn="l">
              <a:lnSpc>
                <a:spcPts val="8400"/>
              </a:lnSpc>
            </a:pPr>
            <a:r>
              <a:rPr lang="en-US" sz="7000" b="true">
                <a:solidFill>
                  <a:srgbClr val="222222"/>
                </a:solidFill>
                <a:latin typeface="Lato Bold"/>
                <a:ea typeface="Lato Bold"/>
                <a:cs typeface="Lato Bold"/>
                <a:sym typeface="Lato Bold"/>
              </a:rPr>
              <a:t>Các Mục tiêu SDG Tiêu biểu</a:t>
            </a:r>
          </a:p>
        </p:txBody>
      </p:sp>
      <p:sp>
        <p:nvSpPr>
          <p:cNvPr name="TextBox 3" id="3"/>
          <p:cNvSpPr txBox="true"/>
          <p:nvPr/>
        </p:nvSpPr>
        <p:spPr>
          <a:xfrm rot="0">
            <a:off x="2623764" y="5514507"/>
            <a:ext cx="6913245" cy="1663065"/>
          </a:xfrm>
          <a:prstGeom prst="rect">
            <a:avLst/>
          </a:prstGeom>
        </p:spPr>
        <p:txBody>
          <a:bodyPr anchor="t" rtlCol="false" tIns="0" lIns="0" bIns="0" rIns="0">
            <a:spAutoFit/>
          </a:bodyPr>
          <a:lstStyle/>
          <a:p>
            <a:pPr algn="l" marL="518158" indent="-259079" lvl="1">
              <a:lnSpc>
                <a:spcPts val="3359"/>
              </a:lnSpc>
              <a:buFont typeface="Arial"/>
              <a:buChar char="•"/>
            </a:pPr>
            <a:r>
              <a:rPr lang="en-US" sz="2399">
                <a:solidFill>
                  <a:srgbClr val="222222"/>
                </a:solidFill>
                <a:latin typeface="Lato"/>
                <a:ea typeface="Lato"/>
                <a:cs typeface="Lato"/>
                <a:sym typeface="Lato"/>
              </a:rPr>
              <a:t>SDG 1 (Xóa Nghèo): sdg1_wpc, sdg1_lmicpov.</a:t>
            </a:r>
          </a:p>
          <a:p>
            <a:pPr algn="l" marL="518158" indent="-259079" lvl="1">
              <a:lnSpc>
                <a:spcPts val="3359"/>
              </a:lnSpc>
              <a:buFont typeface="Arial"/>
              <a:buChar char="•"/>
            </a:pPr>
            <a:r>
              <a:rPr lang="en-US" sz="2399">
                <a:solidFill>
                  <a:srgbClr val="222222"/>
                </a:solidFill>
                <a:latin typeface="Lato"/>
                <a:ea typeface="Lato"/>
                <a:cs typeface="Lato"/>
                <a:sym typeface="Lato"/>
              </a:rPr>
              <a:t>SDG 3 (Sức khỏe): sdg3_u5m</a:t>
            </a:r>
            <a:r>
              <a:rPr lang="en-US" sz="2399">
                <a:solidFill>
                  <a:srgbClr val="222222"/>
                </a:solidFill>
                <a:latin typeface="Lato"/>
                <a:ea typeface="Lato"/>
                <a:cs typeface="Lato"/>
                <a:sym typeface="Lato"/>
              </a:rPr>
              <a:t>ort, sdg3_lifee.</a:t>
            </a:r>
          </a:p>
          <a:p>
            <a:pPr algn="l" marL="518158" indent="-259079" lvl="1">
              <a:lnSpc>
                <a:spcPts val="3359"/>
              </a:lnSpc>
              <a:buFont typeface="Arial"/>
              <a:buChar char="•"/>
            </a:pPr>
            <a:r>
              <a:rPr lang="en-US" sz="2399">
                <a:solidFill>
                  <a:srgbClr val="222222"/>
                </a:solidFill>
                <a:latin typeface="Lato"/>
                <a:ea typeface="Lato"/>
                <a:cs typeface="Lato"/>
                <a:sym typeface="Lato"/>
              </a:rPr>
              <a:t>SDG 6 (Nước sạch): sdg6_safewat, sdg6_sanita.</a:t>
            </a:r>
          </a:p>
          <a:p>
            <a:pPr algn="l" marL="518158" indent="-259079" lvl="1">
              <a:lnSpc>
                <a:spcPts val="3359"/>
              </a:lnSpc>
              <a:buFont typeface="Arial"/>
              <a:buChar char="•"/>
            </a:pPr>
            <a:r>
              <a:rPr lang="en-US" sz="2399">
                <a:solidFill>
                  <a:srgbClr val="222222"/>
                </a:solidFill>
                <a:latin typeface="Lato"/>
                <a:ea typeface="Lato"/>
                <a:cs typeface="Lato"/>
                <a:sym typeface="Lato"/>
              </a:rPr>
              <a:t>SDG</a:t>
            </a:r>
            <a:r>
              <a:rPr lang="en-US" sz="2399">
                <a:solidFill>
                  <a:srgbClr val="222222"/>
                </a:solidFill>
                <a:latin typeface="Lato"/>
                <a:ea typeface="Lato"/>
                <a:cs typeface="Lato"/>
                <a:sym typeface="Lato"/>
              </a:rPr>
              <a:t> 17 (Hợp tác): sdg17_govex.</a:t>
            </a:r>
          </a:p>
        </p:txBody>
      </p:sp>
      <p:grpSp>
        <p:nvGrpSpPr>
          <p:cNvPr name="Group 4" id="4"/>
          <p:cNvGrpSpPr/>
          <p:nvPr/>
        </p:nvGrpSpPr>
        <p:grpSpPr>
          <a:xfrm rot="0">
            <a:off x="1062101" y="5633462"/>
            <a:ext cx="1363559" cy="1363559"/>
            <a:chOff x="0" y="0"/>
            <a:chExt cx="1818079" cy="1818079"/>
          </a:xfrm>
        </p:grpSpPr>
        <p:grpSp>
          <p:nvGrpSpPr>
            <p:cNvPr name="Group 5" id="5"/>
            <p:cNvGrpSpPr/>
            <p:nvPr/>
          </p:nvGrpSpPr>
          <p:grpSpPr>
            <a:xfrm rot="0">
              <a:off x="0" y="0"/>
              <a:ext cx="1818079" cy="181807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Freeform 7" id="7"/>
            <p:cNvSpPr/>
            <p:nvPr/>
          </p:nvSpPr>
          <p:spPr>
            <a:xfrm flipH="false" flipV="false" rot="0">
              <a:off x="345652" y="452183"/>
              <a:ext cx="1126776" cy="913713"/>
            </a:xfrm>
            <a:custGeom>
              <a:avLst/>
              <a:gdLst/>
              <a:ahLst/>
              <a:cxnLst/>
              <a:rect r="r" b="b" t="t" l="l"/>
              <a:pathLst>
                <a:path h="913713" w="1126776">
                  <a:moveTo>
                    <a:pt x="0" y="0"/>
                  </a:moveTo>
                  <a:lnTo>
                    <a:pt x="1126775" y="0"/>
                  </a:lnTo>
                  <a:lnTo>
                    <a:pt x="1126775" y="913713"/>
                  </a:lnTo>
                  <a:lnTo>
                    <a:pt x="0" y="913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8" id="8"/>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9" id="9"/>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grpSp>
        <p:nvGrpSpPr>
          <p:cNvPr name="Group 10" id="10"/>
          <p:cNvGrpSpPr/>
          <p:nvPr/>
        </p:nvGrpSpPr>
        <p:grpSpPr>
          <a:xfrm rot="0">
            <a:off x="9889161" y="2120063"/>
            <a:ext cx="7370139" cy="5664234"/>
            <a:chOff x="0" y="0"/>
            <a:chExt cx="9826853" cy="7552312"/>
          </a:xfrm>
        </p:grpSpPr>
        <p:sp>
          <p:nvSpPr>
            <p:cNvPr name="Freeform 11" id="11"/>
            <p:cNvSpPr/>
            <p:nvPr/>
          </p:nvSpPr>
          <p:spPr>
            <a:xfrm flipH="false" flipV="false" rot="0">
              <a:off x="0" y="0"/>
              <a:ext cx="1851050" cy="1851050"/>
            </a:xfrm>
            <a:custGeom>
              <a:avLst/>
              <a:gdLst/>
              <a:ahLst/>
              <a:cxnLst/>
              <a:rect r="r" b="b" t="t" l="l"/>
              <a:pathLst>
                <a:path h="1851050" w="1851050">
                  <a:moveTo>
                    <a:pt x="0" y="0"/>
                  </a:moveTo>
                  <a:lnTo>
                    <a:pt x="1851050" y="0"/>
                  </a:lnTo>
                  <a:lnTo>
                    <a:pt x="1851050" y="1851050"/>
                  </a:lnTo>
                  <a:lnTo>
                    <a:pt x="0" y="1851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297688" y="18036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4262365" y="2098270"/>
              <a:ext cx="1490331" cy="1490331"/>
            </a:xfrm>
            <a:custGeom>
              <a:avLst/>
              <a:gdLst/>
              <a:ahLst/>
              <a:cxnLst/>
              <a:rect r="r" b="b" t="t" l="l"/>
              <a:pathLst>
                <a:path h="1490331" w="1490331">
                  <a:moveTo>
                    <a:pt x="0" y="0"/>
                  </a:moveTo>
                  <a:lnTo>
                    <a:pt x="1490330" y="0"/>
                  </a:lnTo>
                  <a:lnTo>
                    <a:pt x="1490330" y="1490330"/>
                  </a:lnTo>
                  <a:lnTo>
                    <a:pt x="0" y="14903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8329502" y="401618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6299443" y="401618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2239325" y="401618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4056963" y="0"/>
              <a:ext cx="1851050" cy="1851050"/>
            </a:xfrm>
            <a:custGeom>
              <a:avLst/>
              <a:gdLst/>
              <a:ahLst/>
              <a:cxnLst/>
              <a:rect r="r" b="b" t="t" l="l"/>
              <a:pathLst>
                <a:path h="1851050" w="1851050">
                  <a:moveTo>
                    <a:pt x="0" y="0"/>
                  </a:moveTo>
                  <a:lnTo>
                    <a:pt x="1851050" y="0"/>
                  </a:lnTo>
                  <a:lnTo>
                    <a:pt x="1851050" y="1851050"/>
                  </a:lnTo>
                  <a:lnTo>
                    <a:pt x="0" y="185105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4269384" y="401618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2232305" y="209827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0" y="1936164"/>
              <a:ext cx="1851050" cy="1851050"/>
            </a:xfrm>
            <a:custGeom>
              <a:avLst/>
              <a:gdLst/>
              <a:ahLst/>
              <a:cxnLst/>
              <a:rect r="r" b="b" t="t" l="l"/>
              <a:pathLst>
                <a:path h="1851050" w="1851050">
                  <a:moveTo>
                    <a:pt x="0" y="0"/>
                  </a:moveTo>
                  <a:lnTo>
                    <a:pt x="1851050" y="0"/>
                  </a:lnTo>
                  <a:lnTo>
                    <a:pt x="1851050" y="1851050"/>
                  </a:lnTo>
                  <a:lnTo>
                    <a:pt x="0" y="18510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1" id="21"/>
            <p:cNvSpPr/>
            <p:nvPr/>
          </p:nvSpPr>
          <p:spPr>
            <a:xfrm flipH="false" flipV="false" rot="0">
              <a:off x="6292424" y="209827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2" id="22"/>
            <p:cNvSpPr/>
            <p:nvPr/>
          </p:nvSpPr>
          <p:spPr>
            <a:xfrm flipH="false" flipV="false" rot="0">
              <a:off x="8329502" y="18036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3" id="23"/>
            <p:cNvSpPr/>
            <p:nvPr/>
          </p:nvSpPr>
          <p:spPr>
            <a:xfrm flipH="false" flipV="false" rot="0">
              <a:off x="2234060" y="18036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4" id="24"/>
            <p:cNvSpPr/>
            <p:nvPr/>
          </p:nvSpPr>
          <p:spPr>
            <a:xfrm flipH="false" flipV="false" rot="0">
              <a:off x="8322483" y="2098270"/>
              <a:ext cx="1490331" cy="1490331"/>
            </a:xfrm>
            <a:custGeom>
              <a:avLst/>
              <a:gdLst/>
              <a:ahLst/>
              <a:cxnLst/>
              <a:rect r="r" b="b" t="t" l="l"/>
              <a:pathLst>
                <a:path h="1490331" w="1490331">
                  <a:moveTo>
                    <a:pt x="0" y="0"/>
                  </a:moveTo>
                  <a:lnTo>
                    <a:pt x="1490331" y="0"/>
                  </a:lnTo>
                  <a:lnTo>
                    <a:pt x="1490331" y="1490330"/>
                  </a:lnTo>
                  <a:lnTo>
                    <a:pt x="0" y="14903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5" id="25"/>
            <p:cNvSpPr/>
            <p:nvPr/>
          </p:nvSpPr>
          <p:spPr>
            <a:xfrm flipH="false" flipV="false" rot="0">
              <a:off x="209266" y="4016180"/>
              <a:ext cx="1490331" cy="1490331"/>
            </a:xfrm>
            <a:custGeom>
              <a:avLst/>
              <a:gdLst/>
              <a:ahLst/>
              <a:cxnLst/>
              <a:rect r="r" b="b" t="t" l="l"/>
              <a:pathLst>
                <a:path h="1490331" w="1490331">
                  <a:moveTo>
                    <a:pt x="0" y="0"/>
                  </a:moveTo>
                  <a:lnTo>
                    <a:pt x="1490330" y="0"/>
                  </a:lnTo>
                  <a:lnTo>
                    <a:pt x="1490330" y="1490330"/>
                  </a:lnTo>
                  <a:lnTo>
                    <a:pt x="0" y="149033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6" id="26"/>
            <p:cNvSpPr/>
            <p:nvPr/>
          </p:nvSpPr>
          <p:spPr>
            <a:xfrm flipH="false" flipV="false" rot="0">
              <a:off x="8322483" y="5990495"/>
              <a:ext cx="1504370" cy="1329316"/>
            </a:xfrm>
            <a:custGeom>
              <a:avLst/>
              <a:gdLst/>
              <a:ahLst/>
              <a:cxnLst/>
              <a:rect r="r" b="b" t="t" l="l"/>
              <a:pathLst>
                <a:path h="1329316" w="1504370">
                  <a:moveTo>
                    <a:pt x="0" y="0"/>
                  </a:moveTo>
                  <a:lnTo>
                    <a:pt x="1504370" y="0"/>
                  </a:lnTo>
                  <a:lnTo>
                    <a:pt x="1504370" y="1329316"/>
                  </a:lnTo>
                  <a:lnTo>
                    <a:pt x="0" y="1329316"/>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7" id="27"/>
            <p:cNvSpPr/>
            <p:nvPr/>
          </p:nvSpPr>
          <p:spPr>
            <a:xfrm flipH="false" flipV="false" rot="0">
              <a:off x="202246" y="5859549"/>
              <a:ext cx="1591207" cy="1591207"/>
            </a:xfrm>
            <a:custGeom>
              <a:avLst/>
              <a:gdLst/>
              <a:ahLst/>
              <a:cxnLst/>
              <a:rect r="r" b="b" t="t" l="l"/>
              <a:pathLst>
                <a:path h="1591207" w="1591207">
                  <a:moveTo>
                    <a:pt x="0" y="0"/>
                  </a:moveTo>
                  <a:lnTo>
                    <a:pt x="1591208" y="0"/>
                  </a:lnTo>
                  <a:lnTo>
                    <a:pt x="1591208" y="1591208"/>
                  </a:lnTo>
                  <a:lnTo>
                    <a:pt x="0" y="159120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8" id="28"/>
            <p:cNvSpPr/>
            <p:nvPr/>
          </p:nvSpPr>
          <p:spPr>
            <a:xfrm flipH="false" flipV="false" rot="0">
              <a:off x="2028376" y="5640084"/>
              <a:ext cx="1912228" cy="1912228"/>
            </a:xfrm>
            <a:custGeom>
              <a:avLst/>
              <a:gdLst/>
              <a:ahLst/>
              <a:cxnLst/>
              <a:rect r="r" b="b" t="t" l="l"/>
              <a:pathLst>
                <a:path h="1912228" w="1912228">
                  <a:moveTo>
                    <a:pt x="0" y="0"/>
                  </a:moveTo>
                  <a:lnTo>
                    <a:pt x="1912228" y="0"/>
                  </a:lnTo>
                  <a:lnTo>
                    <a:pt x="1912228" y="1912228"/>
                  </a:lnTo>
                  <a:lnTo>
                    <a:pt x="0" y="1912228"/>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9" id="29"/>
            <p:cNvSpPr/>
            <p:nvPr/>
          </p:nvSpPr>
          <p:spPr>
            <a:xfrm flipH="false" flipV="false" rot="0">
              <a:off x="4360503" y="6194077"/>
              <a:ext cx="3471321" cy="922152"/>
            </a:xfrm>
            <a:custGeom>
              <a:avLst/>
              <a:gdLst/>
              <a:ahLst/>
              <a:cxnLst/>
              <a:rect r="r" b="b" t="t" l="l"/>
              <a:pathLst>
                <a:path h="922152" w="3471321">
                  <a:moveTo>
                    <a:pt x="0" y="0"/>
                  </a:moveTo>
                  <a:lnTo>
                    <a:pt x="3471321" y="0"/>
                  </a:lnTo>
                  <a:lnTo>
                    <a:pt x="3471321" y="922152"/>
                  </a:lnTo>
                  <a:lnTo>
                    <a:pt x="0" y="92215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Freeform 2" id="2"/>
          <p:cNvSpPr/>
          <p:nvPr/>
        </p:nvSpPr>
        <p:spPr>
          <a:xfrm flipH="false" flipV="false" rot="0">
            <a:off x="5434432" y="0"/>
            <a:ext cx="18452018" cy="10287000"/>
          </a:xfrm>
          <a:custGeom>
            <a:avLst/>
            <a:gdLst/>
            <a:ahLst/>
            <a:cxnLst/>
            <a:rect r="r" b="b" t="t" l="l"/>
            <a:pathLst>
              <a:path h="10287000" w="18452018">
                <a:moveTo>
                  <a:pt x="0" y="0"/>
                </a:moveTo>
                <a:lnTo>
                  <a:pt x="18452018" y="0"/>
                </a:lnTo>
                <a:lnTo>
                  <a:pt x="18452018"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36806" y="0"/>
            <a:ext cx="9880806" cy="10287000"/>
            <a:chOff x="0" y="0"/>
            <a:chExt cx="1838318" cy="1913890"/>
          </a:xfrm>
        </p:grpSpPr>
        <p:sp>
          <p:nvSpPr>
            <p:cNvPr name="Freeform 4" id="4"/>
            <p:cNvSpPr/>
            <p:nvPr/>
          </p:nvSpPr>
          <p:spPr>
            <a:xfrm flipH="false" flipV="false" rot="0">
              <a:off x="0" y="0"/>
              <a:ext cx="1838318" cy="1913890"/>
            </a:xfrm>
            <a:custGeom>
              <a:avLst/>
              <a:gdLst/>
              <a:ahLst/>
              <a:cxnLst/>
              <a:rect r="r" b="b" t="t" l="l"/>
              <a:pathLst>
                <a:path h="1913890" w="1838318">
                  <a:moveTo>
                    <a:pt x="1713858" y="1913890"/>
                  </a:moveTo>
                  <a:lnTo>
                    <a:pt x="124460" y="1913890"/>
                  </a:lnTo>
                  <a:cubicBezTo>
                    <a:pt x="55880" y="1913890"/>
                    <a:pt x="0" y="1858010"/>
                    <a:pt x="0" y="1789430"/>
                  </a:cubicBezTo>
                  <a:lnTo>
                    <a:pt x="0" y="124460"/>
                  </a:lnTo>
                  <a:cubicBezTo>
                    <a:pt x="0" y="55880"/>
                    <a:pt x="55880" y="0"/>
                    <a:pt x="124460" y="0"/>
                  </a:cubicBezTo>
                  <a:lnTo>
                    <a:pt x="1713858" y="0"/>
                  </a:lnTo>
                  <a:cubicBezTo>
                    <a:pt x="1782438" y="0"/>
                    <a:pt x="1838318" y="55880"/>
                    <a:pt x="1838318" y="124460"/>
                  </a:cubicBezTo>
                  <a:lnTo>
                    <a:pt x="1838318" y="1789430"/>
                  </a:lnTo>
                  <a:cubicBezTo>
                    <a:pt x="1838318" y="1858010"/>
                    <a:pt x="1782438" y="1913890"/>
                    <a:pt x="1713858" y="1913890"/>
                  </a:cubicBezTo>
                  <a:close/>
                </a:path>
              </a:pathLst>
            </a:custGeom>
            <a:solidFill>
              <a:srgbClr val="FFFFFF"/>
            </a:solidFill>
          </p:spPr>
        </p:sp>
      </p:grpSp>
      <p:grpSp>
        <p:nvGrpSpPr>
          <p:cNvPr name="Group 5" id="5"/>
          <p:cNvGrpSpPr/>
          <p:nvPr/>
        </p:nvGrpSpPr>
        <p:grpSpPr>
          <a:xfrm rot="0">
            <a:off x="1517944" y="4955904"/>
            <a:ext cx="1058154" cy="1058154"/>
            <a:chOff x="0" y="0"/>
            <a:chExt cx="1410872" cy="1410872"/>
          </a:xfrm>
        </p:grpSpPr>
        <p:grpSp>
          <p:nvGrpSpPr>
            <p:cNvPr name="Group 6" id="6"/>
            <p:cNvGrpSpPr/>
            <p:nvPr/>
          </p:nvGrpSpPr>
          <p:grpSpPr>
            <a:xfrm rot="0">
              <a:off x="0" y="0"/>
              <a:ext cx="1410872" cy="141087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9F38"/>
              </a:solidFill>
            </p:spPr>
          </p:sp>
        </p:grpSp>
        <p:sp>
          <p:nvSpPr>
            <p:cNvPr name="Freeform 8" id="8"/>
            <p:cNvSpPr/>
            <p:nvPr/>
          </p:nvSpPr>
          <p:spPr>
            <a:xfrm flipH="false" flipV="false" rot="0">
              <a:off x="335416" y="311798"/>
              <a:ext cx="740039" cy="787276"/>
            </a:xfrm>
            <a:custGeom>
              <a:avLst/>
              <a:gdLst/>
              <a:ahLst/>
              <a:cxnLst/>
              <a:rect r="r" b="b" t="t" l="l"/>
              <a:pathLst>
                <a:path h="787276" w="740039">
                  <a:moveTo>
                    <a:pt x="0" y="0"/>
                  </a:moveTo>
                  <a:lnTo>
                    <a:pt x="740039" y="0"/>
                  </a:lnTo>
                  <a:lnTo>
                    <a:pt x="740039" y="787276"/>
                  </a:lnTo>
                  <a:lnTo>
                    <a:pt x="0" y="787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9" id="9"/>
          <p:cNvGrpSpPr/>
          <p:nvPr/>
        </p:nvGrpSpPr>
        <p:grpSpPr>
          <a:xfrm rot="0">
            <a:off x="1517944" y="6681928"/>
            <a:ext cx="1058154" cy="105815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5243B"/>
            </a:solidFill>
          </p:spPr>
        </p:sp>
      </p:grpSp>
      <p:sp>
        <p:nvSpPr>
          <p:cNvPr name="Freeform 11" id="11"/>
          <p:cNvSpPr/>
          <p:nvPr/>
        </p:nvSpPr>
        <p:spPr>
          <a:xfrm flipH="false" flipV="false" rot="0">
            <a:off x="1757030" y="6943741"/>
            <a:ext cx="579982" cy="534527"/>
          </a:xfrm>
          <a:custGeom>
            <a:avLst/>
            <a:gdLst/>
            <a:ahLst/>
            <a:cxnLst/>
            <a:rect r="r" b="b" t="t" l="l"/>
            <a:pathLst>
              <a:path h="534527" w="579982">
                <a:moveTo>
                  <a:pt x="0" y="0"/>
                </a:moveTo>
                <a:lnTo>
                  <a:pt x="579982" y="0"/>
                </a:lnTo>
                <a:lnTo>
                  <a:pt x="579982" y="534527"/>
                </a:lnTo>
                <a:lnTo>
                  <a:pt x="0" y="534527"/>
                </a:lnTo>
                <a:lnTo>
                  <a:pt x="0" y="0"/>
                </a:lnTo>
                <a:close/>
              </a:path>
            </a:pathLst>
          </a:custGeom>
          <a:blipFill>
            <a:blip r:embed="rId5">
              <a:extLst>
                <a:ext uri="{96DAC541-7B7A-43D3-8B79-37D633B846F1}">
                  <asvg:svgBlip xmlns:asvg="http://schemas.microsoft.com/office/drawing/2016/SVG/main" r:embed="rId6"/>
                </a:ext>
              </a:extLst>
            </a:blip>
            <a:stretch>
              <a:fillRect l="0" t="-10569" r="-44824" b="0"/>
            </a:stretch>
          </a:blipFill>
        </p:spPr>
      </p:sp>
      <p:sp>
        <p:nvSpPr>
          <p:cNvPr name="TextBox 12" id="12"/>
          <p:cNvSpPr txBox="true"/>
          <p:nvPr/>
        </p:nvSpPr>
        <p:spPr>
          <a:xfrm rot="0">
            <a:off x="1028700" y="2263902"/>
            <a:ext cx="6274878" cy="2124075"/>
          </a:xfrm>
          <a:prstGeom prst="rect">
            <a:avLst/>
          </a:prstGeom>
        </p:spPr>
        <p:txBody>
          <a:bodyPr anchor="t" rtlCol="false" tIns="0" lIns="0" bIns="0" rIns="0">
            <a:spAutoFit/>
          </a:bodyPr>
          <a:lstStyle/>
          <a:p>
            <a:pPr algn="l">
              <a:lnSpc>
                <a:spcPts val="8400"/>
              </a:lnSpc>
            </a:pPr>
            <a:r>
              <a:rPr lang="en-US" sz="7000" b="true">
                <a:solidFill>
                  <a:srgbClr val="222222"/>
                </a:solidFill>
                <a:latin typeface="Lato Bold"/>
                <a:ea typeface="Lato Bold"/>
                <a:cs typeface="Lato Bold"/>
                <a:sym typeface="Lato Bold"/>
              </a:rPr>
              <a:t>Việ</a:t>
            </a:r>
            <a:r>
              <a:rPr lang="en-US" b="true" sz="7000">
                <a:solidFill>
                  <a:srgbClr val="222222"/>
                </a:solidFill>
                <a:latin typeface="Lato Bold"/>
                <a:ea typeface="Lato Bold"/>
                <a:cs typeface="Lato Bold"/>
                <a:sym typeface="Lato Bold"/>
              </a:rPr>
              <a:t>t Nam trong Bối cảnh SDG</a:t>
            </a:r>
          </a:p>
        </p:txBody>
      </p:sp>
      <p:sp>
        <p:nvSpPr>
          <p:cNvPr name="TextBox 13" id="13"/>
          <p:cNvSpPr txBox="true"/>
          <p:nvPr/>
        </p:nvSpPr>
        <p:spPr>
          <a:xfrm rot="0">
            <a:off x="2772849" y="4922567"/>
            <a:ext cx="4180675" cy="1085850"/>
          </a:xfrm>
          <a:prstGeom prst="rect">
            <a:avLst/>
          </a:prstGeom>
        </p:spPr>
        <p:txBody>
          <a:bodyPr anchor="t" rtlCol="false" tIns="0" lIns="0" bIns="0" rIns="0">
            <a:spAutoFit/>
          </a:bodyPr>
          <a:lstStyle/>
          <a:p>
            <a:pPr algn="l">
              <a:lnSpc>
                <a:spcPts val="2879"/>
              </a:lnSpc>
            </a:pPr>
            <a:r>
              <a:rPr lang="en-US" sz="2399">
                <a:solidFill>
                  <a:srgbClr val="222222"/>
                </a:solidFill>
                <a:latin typeface="Lato"/>
                <a:ea typeface="Lato"/>
                <a:cs typeface="Lato"/>
                <a:sym typeface="Lato"/>
              </a:rPr>
              <a:t>G</a:t>
            </a:r>
            <a:r>
              <a:rPr lang="en-US" sz="2399">
                <a:solidFill>
                  <a:srgbClr val="222222"/>
                </a:solidFill>
                <a:latin typeface="Lato"/>
                <a:ea typeface="Lato"/>
                <a:cs typeface="Lato"/>
                <a:sym typeface="Lato"/>
              </a:rPr>
              <a:t>iáo dục (sdg4_literacy)</a:t>
            </a:r>
          </a:p>
          <a:p>
            <a:pPr algn="l">
              <a:lnSpc>
                <a:spcPts val="2879"/>
              </a:lnSpc>
            </a:pPr>
            <a:r>
              <a:rPr lang="en-US" sz="2399">
                <a:solidFill>
                  <a:srgbClr val="222222"/>
                </a:solidFill>
                <a:latin typeface="Lato"/>
                <a:ea typeface="Lato"/>
                <a:cs typeface="Lato"/>
                <a:sym typeface="Lato"/>
              </a:rPr>
              <a:t>Giảm nghèo (sdg1_lmicpov)</a:t>
            </a:r>
          </a:p>
          <a:p>
            <a:pPr algn="l">
              <a:lnSpc>
                <a:spcPts val="2879"/>
              </a:lnSpc>
            </a:pPr>
            <a:r>
              <a:rPr lang="en-US" sz="2400">
                <a:solidFill>
                  <a:srgbClr val="222222"/>
                </a:solidFill>
                <a:latin typeface="Lato"/>
                <a:ea typeface="Lato"/>
                <a:cs typeface="Lato"/>
                <a:sym typeface="Lato"/>
              </a:rPr>
              <a:t>Điện khí hóa (sdg7_elecac)</a:t>
            </a:r>
          </a:p>
        </p:txBody>
      </p:sp>
      <p:sp>
        <p:nvSpPr>
          <p:cNvPr name="TextBox 14" id="14"/>
          <p:cNvSpPr txBox="true"/>
          <p:nvPr/>
        </p:nvSpPr>
        <p:spPr>
          <a:xfrm rot="0">
            <a:off x="11719620" y="9540558"/>
            <a:ext cx="5539680" cy="273685"/>
          </a:xfrm>
          <a:prstGeom prst="rect">
            <a:avLst/>
          </a:prstGeom>
        </p:spPr>
        <p:txBody>
          <a:bodyPr anchor="t" rtlCol="false" tIns="0" lIns="0" bIns="0" rIns="0">
            <a:spAutoFit/>
          </a:bodyPr>
          <a:lstStyle/>
          <a:p>
            <a:pPr algn="r">
              <a:lnSpc>
                <a:spcPts val="2240"/>
              </a:lnSpc>
            </a:pPr>
            <a:r>
              <a:rPr lang="en-US" sz="1600">
                <a:solidFill>
                  <a:srgbClr val="222222"/>
                </a:solidFill>
                <a:latin typeface="Lato"/>
                <a:ea typeface="Lato"/>
                <a:cs typeface="Lato"/>
                <a:sym typeface="Lato"/>
              </a:rPr>
              <a:t>Title of the Report | Date of the Report</a:t>
            </a:r>
          </a:p>
        </p:txBody>
      </p:sp>
      <p:sp>
        <p:nvSpPr>
          <p:cNvPr name="TextBox 15" id="15"/>
          <p:cNvSpPr txBox="true"/>
          <p:nvPr/>
        </p:nvSpPr>
        <p:spPr>
          <a:xfrm rot="0">
            <a:off x="2772849" y="6668080"/>
            <a:ext cx="5251002" cy="1085850"/>
          </a:xfrm>
          <a:prstGeom prst="rect">
            <a:avLst/>
          </a:prstGeom>
        </p:spPr>
        <p:txBody>
          <a:bodyPr anchor="t" rtlCol="false" tIns="0" lIns="0" bIns="0" rIns="0">
            <a:spAutoFit/>
          </a:bodyPr>
          <a:lstStyle/>
          <a:p>
            <a:pPr algn="l">
              <a:lnSpc>
                <a:spcPts val="2879"/>
              </a:lnSpc>
            </a:pPr>
            <a:r>
              <a:rPr lang="en-US" sz="2399">
                <a:solidFill>
                  <a:srgbClr val="222222"/>
                </a:solidFill>
                <a:latin typeface="Lato"/>
                <a:ea typeface="Lato"/>
                <a:cs typeface="Lato"/>
                <a:sym typeface="Lato"/>
              </a:rPr>
              <a:t>Ô nh</a:t>
            </a:r>
            <a:r>
              <a:rPr lang="en-US" sz="2399">
                <a:solidFill>
                  <a:srgbClr val="222222"/>
                </a:solidFill>
                <a:latin typeface="Lato"/>
                <a:ea typeface="Lato"/>
                <a:cs typeface="Lato"/>
                <a:sym typeface="Lato"/>
              </a:rPr>
              <a:t>iễm không khí (sdg11_pm25)</a:t>
            </a:r>
          </a:p>
          <a:p>
            <a:pPr algn="l">
              <a:lnSpc>
                <a:spcPts val="2879"/>
              </a:lnSpc>
            </a:pPr>
            <a:r>
              <a:rPr lang="en-US" sz="2399">
                <a:solidFill>
                  <a:srgbClr val="222222"/>
                </a:solidFill>
                <a:latin typeface="Lato"/>
                <a:ea typeface="Lato"/>
                <a:cs typeface="Lato"/>
                <a:sym typeface="Lato"/>
              </a:rPr>
              <a:t>Năng</a:t>
            </a:r>
            <a:r>
              <a:rPr lang="en-US" sz="2399">
                <a:solidFill>
                  <a:srgbClr val="222222"/>
                </a:solidFill>
                <a:latin typeface="Lato"/>
                <a:ea typeface="Lato"/>
                <a:cs typeface="Lato"/>
                <a:sym typeface="Lato"/>
              </a:rPr>
              <a:t> lượng tái tạo (sdg7_renewcon)</a:t>
            </a:r>
          </a:p>
          <a:p>
            <a:pPr algn="l">
              <a:lnSpc>
                <a:spcPts val="2879"/>
              </a:lnSpc>
            </a:pPr>
            <a:r>
              <a:rPr lang="en-US" sz="2400">
                <a:solidFill>
                  <a:srgbClr val="222222"/>
                </a:solidFill>
                <a:latin typeface="Lato"/>
                <a:ea typeface="Lato"/>
                <a:cs typeface="Lato"/>
                <a:sym typeface="Lato"/>
              </a:rPr>
              <a:t>Ngh</a:t>
            </a:r>
            <a:r>
              <a:rPr lang="en-US" sz="2400">
                <a:solidFill>
                  <a:srgbClr val="222222"/>
                </a:solidFill>
                <a:latin typeface="Lato"/>
                <a:ea typeface="Lato"/>
                <a:cs typeface="Lato"/>
                <a:sym typeface="Lato"/>
              </a:rPr>
              <a:t>iên cứu &amp; Phát triển (sdg9_rdex)</a:t>
            </a:r>
          </a:p>
        </p:txBody>
      </p:sp>
      <p:sp>
        <p:nvSpPr>
          <p:cNvPr name="TextBox 16" id="16"/>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a:solidFill>
                  <a:srgbClr val="2B2B2B"/>
                </a:solidFill>
                <a:latin typeface="Lato"/>
                <a:ea typeface="Lato"/>
                <a:cs typeface="Lato"/>
                <a:sym typeface="Lato"/>
              </a:rPr>
              <a:t>Group 8 - IS403.P22</a:t>
            </a:r>
          </a:p>
        </p:txBody>
      </p:sp>
      <p:sp>
        <p:nvSpPr>
          <p:cNvPr name="TextBox 17" id="17"/>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67210" y="1331794"/>
            <a:ext cx="8753581" cy="2124075"/>
          </a:xfrm>
          <a:prstGeom prst="rect">
            <a:avLst/>
          </a:prstGeom>
        </p:spPr>
        <p:txBody>
          <a:bodyPr anchor="t" rtlCol="false" tIns="0" lIns="0" bIns="0" rIns="0">
            <a:spAutoFit/>
          </a:bodyPr>
          <a:lstStyle/>
          <a:p>
            <a:pPr algn="ctr">
              <a:lnSpc>
                <a:spcPts val="8400"/>
              </a:lnSpc>
            </a:pPr>
            <a:r>
              <a:rPr lang="en-US" b="true" sz="7000">
                <a:solidFill>
                  <a:srgbClr val="222222"/>
                </a:solidFill>
                <a:latin typeface="Lato Bold"/>
                <a:ea typeface="Lato Bold"/>
                <a:cs typeface="Lato Bold"/>
                <a:sym typeface="Lato Bold"/>
              </a:rPr>
              <a:t>Phân bố Dữ liệu và Xử lý Ngoại lai</a:t>
            </a:r>
          </a:p>
        </p:txBody>
      </p:sp>
      <p:sp>
        <p:nvSpPr>
          <p:cNvPr name="TextBox 3" id="3"/>
          <p:cNvSpPr txBox="true"/>
          <p:nvPr/>
        </p:nvSpPr>
        <p:spPr>
          <a:xfrm rot="0">
            <a:off x="2563434" y="5009928"/>
            <a:ext cx="6065903" cy="1163320"/>
          </a:xfrm>
          <a:prstGeom prst="rect">
            <a:avLst/>
          </a:prstGeom>
        </p:spPr>
        <p:txBody>
          <a:bodyPr anchor="t" rtlCol="false" tIns="0" lIns="0" bIns="0" rIns="0">
            <a:spAutoFit/>
          </a:bodyPr>
          <a:lstStyle/>
          <a:p>
            <a:pPr algn="l">
              <a:lnSpc>
                <a:spcPts val="3079"/>
              </a:lnSpc>
            </a:pPr>
            <a:r>
              <a:rPr lang="en-US" sz="2199">
                <a:solidFill>
                  <a:srgbClr val="222222"/>
                </a:solidFill>
                <a:latin typeface="Lato"/>
                <a:ea typeface="Lato"/>
                <a:cs typeface="Lato"/>
                <a:sym typeface="Lato"/>
              </a:rPr>
              <a:t>Kiểm tra:</a:t>
            </a:r>
          </a:p>
          <a:p>
            <a:pPr algn="l" marL="474979" indent="-237490" lvl="1">
              <a:lnSpc>
                <a:spcPts val="3079"/>
              </a:lnSpc>
              <a:buFont typeface="Arial"/>
              <a:buChar char="•"/>
            </a:pPr>
            <a:r>
              <a:rPr lang="en-US" sz="2199">
                <a:solidFill>
                  <a:srgbClr val="222222"/>
                </a:solidFill>
                <a:latin typeface="Lato"/>
                <a:ea typeface="Lato"/>
                <a:cs typeface="Lato"/>
                <a:sym typeface="Lato"/>
              </a:rPr>
              <a:t>Không có giá trị thiếu (4175 non-null).</a:t>
            </a:r>
          </a:p>
          <a:p>
            <a:pPr algn="l" marL="474980" indent="-237490" lvl="1">
              <a:lnSpc>
                <a:spcPts val="3079"/>
              </a:lnSpc>
              <a:buFont typeface="Arial"/>
              <a:buChar char="•"/>
            </a:pPr>
            <a:r>
              <a:rPr lang="en-US" sz="2200">
                <a:solidFill>
                  <a:srgbClr val="222222"/>
                </a:solidFill>
                <a:latin typeface="Lato"/>
                <a:ea typeface="Lato"/>
                <a:cs typeface="Lato"/>
                <a:sym typeface="Lato"/>
              </a:rPr>
              <a:t>Phạm vi lớn: sdg1_lmicpov (0.003–99.572).</a:t>
            </a:r>
          </a:p>
        </p:txBody>
      </p:sp>
      <p:sp>
        <p:nvSpPr>
          <p:cNvPr name="TextBox 4" id="4"/>
          <p:cNvSpPr txBox="true"/>
          <p:nvPr/>
        </p:nvSpPr>
        <p:spPr>
          <a:xfrm rot="0">
            <a:off x="11012704" y="4424140"/>
            <a:ext cx="6246596" cy="2334895"/>
          </a:xfrm>
          <a:prstGeom prst="rect">
            <a:avLst/>
          </a:prstGeom>
        </p:spPr>
        <p:txBody>
          <a:bodyPr anchor="t" rtlCol="false" tIns="0" lIns="0" bIns="0" rIns="0">
            <a:spAutoFit/>
          </a:bodyPr>
          <a:lstStyle/>
          <a:p>
            <a:pPr algn="l">
              <a:lnSpc>
                <a:spcPts val="3079"/>
              </a:lnSpc>
            </a:pPr>
            <a:r>
              <a:rPr lang="en-US" sz="2199">
                <a:solidFill>
                  <a:srgbClr val="222222"/>
                </a:solidFill>
                <a:latin typeface="Lato"/>
                <a:ea typeface="Lato"/>
                <a:cs typeface="Lato"/>
                <a:sym typeface="Lato"/>
              </a:rPr>
              <a:t>Xử lý ngoại lai:</a:t>
            </a:r>
          </a:p>
          <a:p>
            <a:pPr algn="l" marL="474979" indent="-237490" lvl="1">
              <a:lnSpc>
                <a:spcPts val="3079"/>
              </a:lnSpc>
              <a:buFont typeface="Arial"/>
              <a:buChar char="•"/>
            </a:pPr>
            <a:r>
              <a:rPr lang="en-US" sz="2199">
                <a:solidFill>
                  <a:srgbClr val="222222"/>
                </a:solidFill>
                <a:latin typeface="Lato"/>
                <a:ea typeface="Lato"/>
                <a:cs typeface="Lato"/>
                <a:sym typeface="Lato"/>
              </a:rPr>
              <a:t>P</a:t>
            </a:r>
            <a:r>
              <a:rPr lang="en-US" sz="2199">
                <a:solidFill>
                  <a:srgbClr val="222222"/>
                </a:solidFill>
                <a:latin typeface="Lato"/>
                <a:ea typeface="Lato"/>
                <a:cs typeface="Lato"/>
                <a:sym typeface="Lato"/>
              </a:rPr>
              <a:t>hương pháp IQR: Giới hạn giá trị trong </a:t>
            </a:r>
          </a:p>
          <a:p>
            <a:pPr algn="l">
              <a:lnSpc>
                <a:spcPts val="3079"/>
              </a:lnSpc>
            </a:pPr>
            <a:r>
              <a:rPr lang="en-US" sz="2199">
                <a:solidFill>
                  <a:srgbClr val="222222"/>
                </a:solidFill>
                <a:latin typeface="Lato"/>
                <a:ea typeface="Lato"/>
                <a:cs typeface="Lato"/>
                <a:sym typeface="Lato"/>
              </a:rPr>
              <a:t>       [Q1 - 1.5IQR, Q3 + 1.5IQR]</a:t>
            </a:r>
          </a:p>
          <a:p>
            <a:pPr algn="l" marL="474979" indent="-237490" lvl="1">
              <a:lnSpc>
                <a:spcPts val="3079"/>
              </a:lnSpc>
              <a:buFont typeface="Arial"/>
              <a:buChar char="•"/>
            </a:pPr>
            <a:r>
              <a:rPr lang="en-US" sz="2199">
                <a:solidFill>
                  <a:srgbClr val="222222"/>
                </a:solidFill>
                <a:latin typeface="Lato"/>
                <a:ea typeface="Lato"/>
                <a:cs typeface="Lato"/>
                <a:sym typeface="Lato"/>
              </a:rPr>
              <a:t>Thay Inf bằng NaN, điền NaN bằng trung bình.</a:t>
            </a:r>
          </a:p>
          <a:p>
            <a:pPr algn="l" marL="474979" indent="-237490" lvl="1">
              <a:lnSpc>
                <a:spcPts val="3079"/>
              </a:lnSpc>
              <a:buFont typeface="Arial"/>
              <a:buChar char="•"/>
            </a:pPr>
            <a:r>
              <a:rPr lang="en-US" sz="2199">
                <a:solidFill>
                  <a:srgbClr val="222222"/>
                </a:solidFill>
                <a:latin typeface="Lato"/>
                <a:ea typeface="Lato"/>
                <a:cs typeface="Lato"/>
                <a:sym typeface="Lato"/>
              </a:rPr>
              <a:t>Trực quan hóa: Histogram của sdg1_lmicpov trước và sau xử lý.</a:t>
            </a:r>
          </a:p>
        </p:txBody>
      </p:sp>
      <p:grpSp>
        <p:nvGrpSpPr>
          <p:cNvPr name="Group 5" id="5"/>
          <p:cNvGrpSpPr/>
          <p:nvPr/>
        </p:nvGrpSpPr>
        <p:grpSpPr>
          <a:xfrm rot="0">
            <a:off x="9477695" y="4933621"/>
            <a:ext cx="1363559" cy="136355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grpSp>
        <p:nvGrpSpPr>
          <p:cNvPr name="Group 7" id="7"/>
          <p:cNvGrpSpPr/>
          <p:nvPr/>
        </p:nvGrpSpPr>
        <p:grpSpPr>
          <a:xfrm rot="0">
            <a:off x="1028700" y="4933621"/>
            <a:ext cx="1363559" cy="1363559"/>
            <a:chOff x="0" y="0"/>
            <a:chExt cx="1818079" cy="1818079"/>
          </a:xfrm>
        </p:grpSpPr>
        <p:grpSp>
          <p:nvGrpSpPr>
            <p:cNvPr name="Group 8" id="8"/>
            <p:cNvGrpSpPr/>
            <p:nvPr/>
          </p:nvGrpSpPr>
          <p:grpSpPr>
            <a:xfrm rot="0">
              <a:off x="0" y="0"/>
              <a:ext cx="1818079" cy="181807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Freeform 10" id="10"/>
            <p:cNvSpPr/>
            <p:nvPr/>
          </p:nvSpPr>
          <p:spPr>
            <a:xfrm flipH="false" flipV="false" rot="0">
              <a:off x="345652" y="452183"/>
              <a:ext cx="1126776" cy="913713"/>
            </a:xfrm>
            <a:custGeom>
              <a:avLst/>
              <a:gdLst/>
              <a:ahLst/>
              <a:cxnLst/>
              <a:rect r="r" b="b" t="t" l="l"/>
              <a:pathLst>
                <a:path h="913713" w="1126776">
                  <a:moveTo>
                    <a:pt x="0" y="0"/>
                  </a:moveTo>
                  <a:lnTo>
                    <a:pt x="1126775" y="0"/>
                  </a:lnTo>
                  <a:lnTo>
                    <a:pt x="1126775" y="913713"/>
                  </a:lnTo>
                  <a:lnTo>
                    <a:pt x="0" y="913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1" id="11"/>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12" id="12"/>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
        <p:nvSpPr>
          <p:cNvPr name="Freeform 13" id="13"/>
          <p:cNvSpPr/>
          <p:nvPr/>
        </p:nvSpPr>
        <p:spPr>
          <a:xfrm flipH="false" flipV="false" rot="0">
            <a:off x="9762769" y="5218694"/>
            <a:ext cx="793412" cy="793412"/>
          </a:xfrm>
          <a:custGeom>
            <a:avLst/>
            <a:gdLst/>
            <a:ahLst/>
            <a:cxnLst/>
            <a:rect r="r" b="b" t="t" l="l"/>
            <a:pathLst>
              <a:path h="793412" w="793412">
                <a:moveTo>
                  <a:pt x="0" y="0"/>
                </a:moveTo>
                <a:lnTo>
                  <a:pt x="793412" y="0"/>
                </a:lnTo>
                <a:lnTo>
                  <a:pt x="793412" y="793412"/>
                </a:lnTo>
                <a:lnTo>
                  <a:pt x="0" y="793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268772"/>
            <a:ext cx="8492556" cy="7749457"/>
          </a:xfrm>
          <a:custGeom>
            <a:avLst/>
            <a:gdLst/>
            <a:ahLst/>
            <a:cxnLst/>
            <a:rect r="r" b="b" t="t" l="l"/>
            <a:pathLst>
              <a:path h="7749457" w="8492556">
                <a:moveTo>
                  <a:pt x="0" y="0"/>
                </a:moveTo>
                <a:lnTo>
                  <a:pt x="8492556" y="0"/>
                </a:lnTo>
                <a:lnTo>
                  <a:pt x="8492556" y="7749456"/>
                </a:lnTo>
                <a:lnTo>
                  <a:pt x="0" y="7749456"/>
                </a:lnTo>
                <a:lnTo>
                  <a:pt x="0" y="0"/>
                </a:lnTo>
                <a:close/>
              </a:path>
            </a:pathLst>
          </a:custGeom>
          <a:blipFill>
            <a:blip r:embed="rId2"/>
            <a:stretch>
              <a:fillRect l="0" t="0" r="0" b="0"/>
            </a:stretch>
          </a:blipFill>
        </p:spPr>
      </p:sp>
      <p:sp>
        <p:nvSpPr>
          <p:cNvPr name="TextBox 3" id="3"/>
          <p:cNvSpPr txBox="true"/>
          <p:nvPr/>
        </p:nvSpPr>
        <p:spPr>
          <a:xfrm rot="0">
            <a:off x="1028700" y="2183847"/>
            <a:ext cx="7784249" cy="1943100"/>
          </a:xfrm>
          <a:prstGeom prst="rect">
            <a:avLst/>
          </a:prstGeom>
        </p:spPr>
        <p:txBody>
          <a:bodyPr anchor="t" rtlCol="false" tIns="0" lIns="0" bIns="0" rIns="0">
            <a:spAutoFit/>
          </a:bodyPr>
          <a:lstStyle/>
          <a:p>
            <a:pPr algn="l" marL="0" indent="0" lvl="0">
              <a:lnSpc>
                <a:spcPts val="7680"/>
              </a:lnSpc>
              <a:spcBef>
                <a:spcPct val="0"/>
              </a:spcBef>
            </a:pPr>
            <a:r>
              <a:rPr lang="en-US" b="true" sz="6400">
                <a:solidFill>
                  <a:srgbClr val="000000"/>
                </a:solidFill>
                <a:latin typeface="Lato Bold"/>
                <a:ea typeface="Lato Bold"/>
                <a:cs typeface="Lato Bold"/>
                <a:sym typeface="Lato Bold"/>
              </a:rPr>
              <a:t>Tương quan giữa các Chỉ số SDG</a:t>
            </a:r>
          </a:p>
        </p:txBody>
      </p:sp>
      <p:sp>
        <p:nvSpPr>
          <p:cNvPr name="TextBox 4" id="4"/>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5" id="5"/>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
        <p:nvSpPr>
          <p:cNvPr name="TextBox 6" id="6"/>
          <p:cNvSpPr txBox="true"/>
          <p:nvPr/>
        </p:nvSpPr>
        <p:spPr>
          <a:xfrm rot="0">
            <a:off x="898579" y="4825513"/>
            <a:ext cx="6484446" cy="19443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222222"/>
                </a:solidFill>
                <a:latin typeface="Lato"/>
                <a:ea typeface="Lato"/>
                <a:cs typeface="Lato"/>
                <a:sym typeface="Lato"/>
              </a:rPr>
              <a:t>Tương quan mạnh (&gt;0.7) với SDG Index Score: </a:t>
            </a:r>
            <a:r>
              <a:rPr lang="en-US" b="true" sz="2199">
                <a:solidFill>
                  <a:srgbClr val="222222"/>
                </a:solidFill>
                <a:latin typeface="Lato Bold"/>
                <a:ea typeface="Lato Bold"/>
                <a:cs typeface="Lato Bold"/>
                <a:sym typeface="Lato Bold"/>
              </a:rPr>
              <a:t>sdg3_u5mort</a:t>
            </a:r>
            <a:r>
              <a:rPr lang="en-US" sz="2199">
                <a:solidFill>
                  <a:srgbClr val="222222"/>
                </a:solidFill>
                <a:latin typeface="Lato"/>
                <a:ea typeface="Lato"/>
                <a:cs typeface="Lato"/>
                <a:sym typeface="Lato"/>
              </a:rPr>
              <a:t>, </a:t>
            </a:r>
            <a:r>
              <a:rPr lang="en-US" b="true" sz="2199">
                <a:solidFill>
                  <a:srgbClr val="222222"/>
                </a:solidFill>
                <a:latin typeface="Lato Bold"/>
                <a:ea typeface="Lato Bold"/>
                <a:cs typeface="Lato Bold"/>
                <a:sym typeface="Lato Bold"/>
              </a:rPr>
              <a:t>sdg6_sanita, sdg7_elecac.</a:t>
            </a:r>
          </a:p>
          <a:p>
            <a:pPr algn="l" marL="474979" indent="-237490" lvl="1">
              <a:lnSpc>
                <a:spcPts val="3079"/>
              </a:lnSpc>
              <a:buFont typeface="Arial"/>
              <a:buChar char="•"/>
            </a:pPr>
            <a:r>
              <a:rPr lang="en-US" sz="2199">
                <a:solidFill>
                  <a:srgbClr val="222222"/>
                </a:solidFill>
                <a:latin typeface="Lato"/>
                <a:ea typeface="Lato"/>
                <a:cs typeface="Lato"/>
                <a:sym typeface="Lato"/>
              </a:rPr>
              <a:t>Tương quan thấp (&lt;0.2): Một số cột cần Feature Engineering.</a:t>
            </a:r>
          </a:p>
          <a:p>
            <a:pPr algn="l" marL="474979" indent="-237490" lvl="1">
              <a:lnSpc>
                <a:spcPts val="3079"/>
              </a:lnSpc>
              <a:buFont typeface="Arial"/>
              <a:buChar char="•"/>
            </a:pPr>
            <a:r>
              <a:rPr lang="en-US" b="true" sz="2199">
                <a:solidFill>
                  <a:srgbClr val="222222"/>
                </a:solidFill>
                <a:latin typeface="Lato Bold"/>
                <a:ea typeface="Lato Bold"/>
                <a:cs typeface="Lato Bold"/>
                <a:sym typeface="Lato Bold"/>
              </a:rPr>
              <a:t>sdg3_u5mort</a:t>
            </a:r>
            <a:r>
              <a:rPr lang="en-US" sz="2199">
                <a:solidFill>
                  <a:srgbClr val="222222"/>
                </a:solidFill>
                <a:latin typeface="Lato"/>
                <a:ea typeface="Lato"/>
                <a:cs typeface="Lato"/>
                <a:sym typeface="Lato"/>
              </a:rPr>
              <a:t> và </a:t>
            </a:r>
            <a:r>
              <a:rPr lang="en-US" b="true" sz="2199">
                <a:solidFill>
                  <a:srgbClr val="222222"/>
                </a:solidFill>
                <a:latin typeface="Lato Bold"/>
                <a:ea typeface="Lato Bold"/>
                <a:cs typeface="Lato Bold"/>
                <a:sym typeface="Lato Bold"/>
              </a:rPr>
              <a:t>sdg6_sanita</a:t>
            </a:r>
            <a:r>
              <a:rPr lang="en-US" sz="2199">
                <a:solidFill>
                  <a:srgbClr val="222222"/>
                </a:solidFill>
                <a:latin typeface="Lato"/>
                <a:ea typeface="Lato"/>
                <a:cs typeface="Lato"/>
                <a:sym typeface="Lato"/>
              </a:rPr>
              <a:t> liên quan chặt chẽ.</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67210" y="885825"/>
            <a:ext cx="9318475" cy="2124075"/>
          </a:xfrm>
          <a:prstGeom prst="rect">
            <a:avLst/>
          </a:prstGeom>
        </p:spPr>
        <p:txBody>
          <a:bodyPr anchor="t" rtlCol="false" tIns="0" lIns="0" bIns="0" rIns="0">
            <a:spAutoFit/>
          </a:bodyPr>
          <a:lstStyle/>
          <a:p>
            <a:pPr algn="ctr">
              <a:lnSpc>
                <a:spcPts val="8400"/>
              </a:lnSpc>
            </a:pPr>
            <a:r>
              <a:rPr lang="en-US" b="true" sz="7000">
                <a:solidFill>
                  <a:srgbClr val="222222"/>
                </a:solidFill>
                <a:latin typeface="Lato Bold"/>
                <a:ea typeface="Lato Bold"/>
                <a:cs typeface="Lato Bold"/>
                <a:sym typeface="Lato Bold"/>
              </a:rPr>
              <a:t>Feature Engineering và Xu hướng Thời gian</a:t>
            </a:r>
          </a:p>
        </p:txBody>
      </p:sp>
      <p:sp>
        <p:nvSpPr>
          <p:cNvPr name="TextBox 3" id="3"/>
          <p:cNvSpPr txBox="true"/>
          <p:nvPr/>
        </p:nvSpPr>
        <p:spPr>
          <a:xfrm rot="0">
            <a:off x="4058659" y="4228878"/>
            <a:ext cx="4579338" cy="208216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Tương tác đặc trưng:</a:t>
            </a:r>
          </a:p>
          <a:p>
            <a:pPr algn="l" marL="518158" indent="-259079" lvl="1">
              <a:lnSpc>
                <a:spcPts val="3359"/>
              </a:lnSpc>
              <a:buFont typeface="Arial"/>
              <a:buChar char="•"/>
            </a:pPr>
            <a:r>
              <a:rPr lang="en-US" sz="2399">
                <a:solidFill>
                  <a:srgbClr val="222222"/>
                </a:solidFill>
                <a:latin typeface="Lato"/>
                <a:ea typeface="Lato"/>
                <a:cs typeface="Lato"/>
                <a:sym typeface="Lato"/>
              </a:rPr>
              <a:t>sdg6_water_elec: sdg6_safewat * sdg7_elecac.</a:t>
            </a:r>
          </a:p>
          <a:p>
            <a:pPr algn="l" marL="518160" indent="-259080" lvl="1">
              <a:lnSpc>
                <a:spcPts val="3359"/>
              </a:lnSpc>
              <a:buFont typeface="Arial"/>
              <a:buChar char="•"/>
            </a:pPr>
            <a:r>
              <a:rPr lang="en-US" sz="2400">
                <a:solidFill>
                  <a:srgbClr val="222222"/>
                </a:solidFill>
                <a:latin typeface="Lato"/>
                <a:ea typeface="Lato"/>
                <a:cs typeface="Lato"/>
                <a:sym typeface="Lato"/>
              </a:rPr>
              <a:t>sdg3_uhc_sanitation: sdg3_uhc * sdg6_sanita.</a:t>
            </a:r>
          </a:p>
        </p:txBody>
      </p:sp>
      <p:sp>
        <p:nvSpPr>
          <p:cNvPr name="TextBox 4" id="4"/>
          <p:cNvSpPr txBox="true"/>
          <p:nvPr/>
        </p:nvSpPr>
        <p:spPr>
          <a:xfrm rot="0">
            <a:off x="11539641" y="4228036"/>
            <a:ext cx="4766306" cy="208216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Biến động thời gian:</a:t>
            </a:r>
          </a:p>
          <a:p>
            <a:pPr algn="l" marL="518158" indent="-259079" lvl="1">
              <a:lnSpc>
                <a:spcPts val="3359"/>
              </a:lnSpc>
              <a:buFont typeface="Arial"/>
              <a:buChar char="•"/>
            </a:pPr>
            <a:r>
              <a:rPr lang="en-US" sz="2399">
                <a:solidFill>
                  <a:srgbClr val="222222"/>
                </a:solidFill>
                <a:latin typeface="Lato"/>
                <a:ea typeface="Lato"/>
                <a:cs typeface="Lato"/>
                <a:sym typeface="Lato"/>
              </a:rPr>
              <a:t>T</a:t>
            </a:r>
            <a:r>
              <a:rPr lang="en-US" sz="2399">
                <a:solidFill>
                  <a:srgbClr val="222222"/>
                </a:solidFill>
                <a:latin typeface="Lato"/>
                <a:ea typeface="Lato"/>
                <a:cs typeface="Lato"/>
                <a:sym typeface="Lato"/>
              </a:rPr>
              <a:t>í</a:t>
            </a:r>
            <a:r>
              <a:rPr lang="en-US" sz="2399">
                <a:solidFill>
                  <a:srgbClr val="222222"/>
                </a:solidFill>
                <a:latin typeface="Lato"/>
                <a:ea typeface="Lato"/>
                <a:cs typeface="Lato"/>
                <a:sym typeface="Lato"/>
              </a:rPr>
              <a:t>n</a:t>
            </a:r>
            <a:r>
              <a:rPr lang="en-US" sz="2399">
                <a:solidFill>
                  <a:srgbClr val="222222"/>
                </a:solidFill>
                <a:latin typeface="Lato"/>
                <a:ea typeface="Lato"/>
                <a:cs typeface="Lato"/>
                <a:sym typeface="Lato"/>
              </a:rPr>
              <a:t>h </a:t>
            </a:r>
            <a:r>
              <a:rPr lang="en-US" sz="2399">
                <a:solidFill>
                  <a:srgbClr val="222222"/>
                </a:solidFill>
                <a:latin typeface="Lato"/>
                <a:ea typeface="Lato"/>
                <a:cs typeface="Lato"/>
                <a:sym typeface="Lato"/>
              </a:rPr>
              <a:t>% </a:t>
            </a:r>
            <a:r>
              <a:rPr lang="en-US" sz="2399">
                <a:solidFill>
                  <a:srgbClr val="222222"/>
                </a:solidFill>
                <a:latin typeface="Lato"/>
                <a:ea typeface="Lato"/>
                <a:cs typeface="Lato"/>
                <a:sym typeface="Lato"/>
              </a:rPr>
              <a:t>th</a:t>
            </a:r>
            <a:r>
              <a:rPr lang="en-US" sz="2399">
                <a:solidFill>
                  <a:srgbClr val="222222"/>
                </a:solidFill>
                <a:latin typeface="Lato"/>
                <a:ea typeface="Lato"/>
                <a:cs typeface="Lato"/>
                <a:sym typeface="Lato"/>
              </a:rPr>
              <a:t>ay đổi hàng năm (pct_change).</a:t>
            </a:r>
          </a:p>
          <a:p>
            <a:pPr algn="l" marL="518158" indent="-259079" lvl="1">
              <a:lnSpc>
                <a:spcPts val="3359"/>
              </a:lnSpc>
              <a:buFont typeface="Arial"/>
              <a:buChar char="•"/>
            </a:pPr>
            <a:r>
              <a:rPr lang="en-US" sz="2399">
                <a:solidFill>
                  <a:srgbClr val="222222"/>
                </a:solidFill>
                <a:latin typeface="Lato"/>
                <a:ea typeface="Lato"/>
                <a:cs typeface="Lato"/>
                <a:sym typeface="Lato"/>
              </a:rPr>
              <a:t>X</a:t>
            </a:r>
            <a:r>
              <a:rPr lang="en-US" sz="2399">
                <a:solidFill>
                  <a:srgbClr val="222222"/>
                </a:solidFill>
                <a:latin typeface="Lato"/>
                <a:ea typeface="Lato"/>
                <a:cs typeface="Lato"/>
                <a:sym typeface="Lato"/>
              </a:rPr>
              <a:t>u </a:t>
            </a:r>
            <a:r>
              <a:rPr lang="en-US" sz="2399">
                <a:solidFill>
                  <a:srgbClr val="222222"/>
                </a:solidFill>
                <a:latin typeface="Lato"/>
                <a:ea typeface="Lato"/>
                <a:cs typeface="Lato"/>
                <a:sym typeface="Lato"/>
              </a:rPr>
              <a:t>hướng</a:t>
            </a:r>
            <a:r>
              <a:rPr lang="en-US" sz="2399">
                <a:solidFill>
                  <a:srgbClr val="222222"/>
                </a:solidFill>
                <a:latin typeface="Lato"/>
                <a:ea typeface="Lato"/>
                <a:cs typeface="Lato"/>
                <a:sym typeface="Lato"/>
              </a:rPr>
              <a:t> </a:t>
            </a:r>
            <a:r>
              <a:rPr lang="en-US" sz="2399">
                <a:solidFill>
                  <a:srgbClr val="222222"/>
                </a:solidFill>
                <a:latin typeface="Lato"/>
                <a:ea typeface="Lato"/>
                <a:cs typeface="Lato"/>
                <a:sym typeface="Lato"/>
              </a:rPr>
              <a:t>V</a:t>
            </a:r>
            <a:r>
              <a:rPr lang="en-US" sz="2399">
                <a:solidFill>
                  <a:srgbClr val="222222"/>
                </a:solidFill>
                <a:latin typeface="Lato"/>
                <a:ea typeface="Lato"/>
                <a:cs typeface="Lato"/>
                <a:sym typeface="Lato"/>
              </a:rPr>
              <a:t>iệ</a:t>
            </a:r>
            <a:r>
              <a:rPr lang="en-US" sz="2399">
                <a:solidFill>
                  <a:srgbClr val="222222"/>
                </a:solidFill>
                <a:latin typeface="Lato"/>
                <a:ea typeface="Lato"/>
                <a:cs typeface="Lato"/>
                <a:sym typeface="Lato"/>
              </a:rPr>
              <a:t>t N</a:t>
            </a:r>
            <a:r>
              <a:rPr lang="en-US" sz="2399">
                <a:solidFill>
                  <a:srgbClr val="222222"/>
                </a:solidFill>
                <a:latin typeface="Lato"/>
                <a:ea typeface="Lato"/>
                <a:cs typeface="Lato"/>
                <a:sym typeface="Lato"/>
              </a:rPr>
              <a:t>a</a:t>
            </a:r>
            <a:r>
              <a:rPr lang="en-US" sz="2399">
                <a:solidFill>
                  <a:srgbClr val="222222"/>
                </a:solidFill>
                <a:latin typeface="Lato"/>
                <a:ea typeface="Lato"/>
                <a:cs typeface="Lato"/>
                <a:sym typeface="Lato"/>
              </a:rPr>
              <a:t>m</a:t>
            </a:r>
            <a:r>
              <a:rPr lang="en-US" sz="2399">
                <a:solidFill>
                  <a:srgbClr val="222222"/>
                </a:solidFill>
                <a:latin typeface="Lato"/>
                <a:ea typeface="Lato"/>
                <a:cs typeface="Lato"/>
                <a:sym typeface="Lato"/>
              </a:rPr>
              <a:t>:</a:t>
            </a:r>
            <a:r>
              <a:rPr lang="en-US" sz="2399">
                <a:solidFill>
                  <a:srgbClr val="222222"/>
                </a:solidFill>
                <a:latin typeface="Lato"/>
                <a:ea typeface="Lato"/>
                <a:cs typeface="Lato"/>
                <a:sym typeface="Lato"/>
              </a:rPr>
              <a:t> Cả</a:t>
            </a:r>
            <a:r>
              <a:rPr lang="en-US" sz="2399">
                <a:solidFill>
                  <a:srgbClr val="222222"/>
                </a:solidFill>
                <a:latin typeface="Lato"/>
                <a:ea typeface="Lato"/>
                <a:cs typeface="Lato"/>
                <a:sym typeface="Lato"/>
              </a:rPr>
              <a:t>i </a:t>
            </a:r>
            <a:r>
              <a:rPr lang="en-US" sz="2399">
                <a:solidFill>
                  <a:srgbClr val="222222"/>
                </a:solidFill>
                <a:latin typeface="Lato"/>
                <a:ea typeface="Lato"/>
                <a:cs typeface="Lato"/>
                <a:sym typeface="Lato"/>
              </a:rPr>
              <a:t>t</a:t>
            </a:r>
            <a:r>
              <a:rPr lang="en-US" sz="2399">
                <a:solidFill>
                  <a:srgbClr val="222222"/>
                </a:solidFill>
                <a:latin typeface="Lato"/>
                <a:ea typeface="Lato"/>
                <a:cs typeface="Lato"/>
                <a:sym typeface="Lato"/>
              </a:rPr>
              <a:t>h</a:t>
            </a:r>
            <a:r>
              <a:rPr lang="en-US" sz="2399">
                <a:solidFill>
                  <a:srgbClr val="222222"/>
                </a:solidFill>
                <a:latin typeface="Lato"/>
                <a:ea typeface="Lato"/>
                <a:cs typeface="Lato"/>
                <a:sym typeface="Lato"/>
              </a:rPr>
              <a:t>iệ</a:t>
            </a:r>
            <a:r>
              <a:rPr lang="en-US" sz="2399">
                <a:solidFill>
                  <a:srgbClr val="222222"/>
                </a:solidFill>
                <a:latin typeface="Lato"/>
                <a:ea typeface="Lato"/>
                <a:cs typeface="Lato"/>
                <a:sym typeface="Lato"/>
              </a:rPr>
              <a:t>n</a:t>
            </a:r>
            <a:r>
              <a:rPr lang="en-US" sz="2399">
                <a:solidFill>
                  <a:srgbClr val="222222"/>
                </a:solidFill>
                <a:latin typeface="Lato"/>
                <a:ea typeface="Lato"/>
                <a:cs typeface="Lato"/>
                <a:sym typeface="Lato"/>
              </a:rPr>
              <a:t> sdg6_safewat.</a:t>
            </a:r>
          </a:p>
        </p:txBody>
      </p:sp>
      <p:grpSp>
        <p:nvGrpSpPr>
          <p:cNvPr name="Group 5" id="5"/>
          <p:cNvGrpSpPr/>
          <p:nvPr/>
        </p:nvGrpSpPr>
        <p:grpSpPr>
          <a:xfrm rot="0">
            <a:off x="2528924" y="4611993"/>
            <a:ext cx="1363559" cy="1363559"/>
            <a:chOff x="0" y="0"/>
            <a:chExt cx="1818079" cy="1818079"/>
          </a:xfrm>
        </p:grpSpPr>
        <p:grpSp>
          <p:nvGrpSpPr>
            <p:cNvPr name="Group 6" id="6"/>
            <p:cNvGrpSpPr/>
            <p:nvPr/>
          </p:nvGrpSpPr>
          <p:grpSpPr>
            <a:xfrm rot="0">
              <a:off x="0" y="0"/>
              <a:ext cx="1818079" cy="18180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Freeform 8" id="8"/>
            <p:cNvSpPr/>
            <p:nvPr/>
          </p:nvSpPr>
          <p:spPr>
            <a:xfrm flipH="false" flipV="false" rot="0">
              <a:off x="345652" y="452183"/>
              <a:ext cx="1126776" cy="913713"/>
            </a:xfrm>
            <a:custGeom>
              <a:avLst/>
              <a:gdLst/>
              <a:ahLst/>
              <a:cxnLst/>
              <a:rect r="r" b="b" t="t" l="l"/>
              <a:pathLst>
                <a:path h="913713" w="1126776">
                  <a:moveTo>
                    <a:pt x="0" y="0"/>
                  </a:moveTo>
                  <a:lnTo>
                    <a:pt x="1126775" y="0"/>
                  </a:lnTo>
                  <a:lnTo>
                    <a:pt x="1126775" y="913713"/>
                  </a:lnTo>
                  <a:lnTo>
                    <a:pt x="0" y="913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10" id="10"/>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grpSp>
        <p:nvGrpSpPr>
          <p:cNvPr name="Group 11" id="11"/>
          <p:cNvGrpSpPr/>
          <p:nvPr/>
        </p:nvGrpSpPr>
        <p:grpSpPr>
          <a:xfrm rot="0">
            <a:off x="10014157" y="4611152"/>
            <a:ext cx="1363559" cy="1363559"/>
            <a:chOff x="0" y="0"/>
            <a:chExt cx="1818079" cy="1818079"/>
          </a:xfrm>
        </p:grpSpPr>
        <p:grpSp>
          <p:nvGrpSpPr>
            <p:cNvPr name="Group 12" id="12"/>
            <p:cNvGrpSpPr/>
            <p:nvPr/>
          </p:nvGrpSpPr>
          <p:grpSpPr>
            <a:xfrm rot="0">
              <a:off x="0" y="0"/>
              <a:ext cx="1818079" cy="1818079"/>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Freeform 14" id="14"/>
            <p:cNvSpPr/>
            <p:nvPr/>
          </p:nvSpPr>
          <p:spPr>
            <a:xfrm flipH="false" flipV="false" rot="0">
              <a:off x="380098" y="380098"/>
              <a:ext cx="1057882" cy="1057882"/>
            </a:xfrm>
            <a:custGeom>
              <a:avLst/>
              <a:gdLst/>
              <a:ahLst/>
              <a:cxnLst/>
              <a:rect r="r" b="b" t="t" l="l"/>
              <a:pathLst>
                <a:path h="1057882" w="1057882">
                  <a:moveTo>
                    <a:pt x="0" y="0"/>
                  </a:moveTo>
                  <a:lnTo>
                    <a:pt x="1057883" y="0"/>
                  </a:lnTo>
                  <a:lnTo>
                    <a:pt x="1057883" y="1057883"/>
                  </a:lnTo>
                  <a:lnTo>
                    <a:pt x="0" y="1057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5" id="15"/>
          <p:cNvSpPr txBox="true"/>
          <p:nvPr/>
        </p:nvSpPr>
        <p:spPr>
          <a:xfrm rot="0">
            <a:off x="4436911" y="7557977"/>
            <a:ext cx="9414177" cy="405765"/>
          </a:xfrm>
          <a:prstGeom prst="rect">
            <a:avLst/>
          </a:prstGeom>
        </p:spPr>
        <p:txBody>
          <a:bodyPr anchor="t" rtlCol="false" tIns="0" lIns="0" bIns="0" rIns="0">
            <a:spAutoFit/>
          </a:bodyPr>
          <a:lstStyle/>
          <a:p>
            <a:pPr algn="l">
              <a:lnSpc>
                <a:spcPts val="3359"/>
              </a:lnSpc>
            </a:pPr>
            <a:r>
              <a:rPr lang="en-US" sz="2400" b="true">
                <a:solidFill>
                  <a:srgbClr val="222222"/>
                </a:solidFill>
                <a:latin typeface="Lato Bold"/>
                <a:ea typeface="Lato Bold"/>
                <a:cs typeface="Lato Bold"/>
                <a:sym typeface="Lato Bold"/>
              </a:rPr>
              <a:t>Ý nghĩ</a:t>
            </a:r>
            <a:r>
              <a:rPr lang="en-US" sz="2400" b="true">
                <a:solidFill>
                  <a:srgbClr val="222222"/>
                </a:solidFill>
                <a:latin typeface="Lato Bold"/>
                <a:ea typeface="Lato Bold"/>
                <a:cs typeface="Lato Bold"/>
                <a:sym typeface="Lato Bold"/>
              </a:rPr>
              <a:t>a</a:t>
            </a:r>
            <a:r>
              <a:rPr lang="en-US" sz="2400">
                <a:solidFill>
                  <a:srgbClr val="222222"/>
                </a:solidFill>
                <a:latin typeface="Lato"/>
                <a:ea typeface="Lato"/>
                <a:cs typeface="Lato"/>
                <a:sym typeface="Lato"/>
              </a:rPr>
              <a:t>: Nắm bắt mối quan hệ phi tuyến, hỗ trợ chính sách liên ngành.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84762" y="1479569"/>
            <a:ext cx="9318475" cy="1066800"/>
          </a:xfrm>
          <a:prstGeom prst="rect">
            <a:avLst/>
          </a:prstGeom>
        </p:spPr>
        <p:txBody>
          <a:bodyPr anchor="t" rtlCol="false" tIns="0" lIns="0" bIns="0" rIns="0">
            <a:spAutoFit/>
          </a:bodyPr>
          <a:lstStyle/>
          <a:p>
            <a:pPr algn="ctr">
              <a:lnSpc>
                <a:spcPts val="8400"/>
              </a:lnSpc>
            </a:pPr>
            <a:r>
              <a:rPr lang="en-US" b="true" sz="7000">
                <a:solidFill>
                  <a:srgbClr val="222222"/>
                </a:solidFill>
                <a:latin typeface="Lato Bold"/>
                <a:ea typeface="Lato Bold"/>
                <a:cs typeface="Lato Bold"/>
                <a:sym typeface="Lato Bold"/>
              </a:rPr>
              <a:t>Giảm Chiều Dữ liệu</a:t>
            </a:r>
          </a:p>
        </p:txBody>
      </p:sp>
      <p:sp>
        <p:nvSpPr>
          <p:cNvPr name="TextBox 3" id="3"/>
          <p:cNvSpPr txBox="true"/>
          <p:nvPr/>
        </p:nvSpPr>
        <p:spPr>
          <a:xfrm rot="0">
            <a:off x="3479470" y="4496326"/>
            <a:ext cx="6006440" cy="124396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Lựa chọn đặc trưng:</a:t>
            </a:r>
          </a:p>
          <a:p>
            <a:pPr algn="l" marL="518158" indent="-259079" lvl="1">
              <a:lnSpc>
                <a:spcPts val="3359"/>
              </a:lnSpc>
              <a:buFont typeface="Arial"/>
              <a:buChar char="•"/>
            </a:pPr>
            <a:r>
              <a:rPr lang="en-US" sz="2399">
                <a:solidFill>
                  <a:srgbClr val="222222"/>
                </a:solidFill>
                <a:latin typeface="Lato"/>
                <a:ea typeface="Lato"/>
                <a:cs typeface="Lato"/>
                <a:sym typeface="Lato"/>
              </a:rPr>
              <a:t>Loại bỏ đa cộng tuyến (VIF &gt; 10).</a:t>
            </a:r>
          </a:p>
          <a:p>
            <a:pPr algn="l" marL="518158" indent="-259079" lvl="1">
              <a:lnSpc>
                <a:spcPts val="3359"/>
              </a:lnSpc>
              <a:buFont typeface="Arial"/>
              <a:buChar char="•"/>
            </a:pPr>
            <a:r>
              <a:rPr lang="en-US" sz="2399">
                <a:solidFill>
                  <a:srgbClr val="222222"/>
                </a:solidFill>
                <a:latin typeface="Lato"/>
                <a:ea typeface="Lato"/>
                <a:cs typeface="Lato"/>
                <a:sym typeface="Lato"/>
              </a:rPr>
              <a:t>Lasso (alpha=0.1): Chọn sdg3_u5mort, ...</a:t>
            </a:r>
          </a:p>
        </p:txBody>
      </p:sp>
      <p:sp>
        <p:nvSpPr>
          <p:cNvPr name="TextBox 4" id="4"/>
          <p:cNvSpPr txBox="true"/>
          <p:nvPr/>
        </p:nvSpPr>
        <p:spPr>
          <a:xfrm rot="0">
            <a:off x="11645652" y="3659505"/>
            <a:ext cx="5613648" cy="292036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Trích xuất đặc trưng:</a:t>
            </a:r>
          </a:p>
          <a:p>
            <a:pPr algn="l" marL="518158" indent="-259079" lvl="1">
              <a:lnSpc>
                <a:spcPts val="3359"/>
              </a:lnSpc>
              <a:buFont typeface="Arial"/>
              <a:buChar char="•"/>
            </a:pPr>
            <a:r>
              <a:rPr lang="en-US" sz="2399">
                <a:solidFill>
                  <a:srgbClr val="222222"/>
                </a:solidFill>
                <a:latin typeface="Lato"/>
                <a:ea typeface="Lato"/>
                <a:cs typeface="Lato"/>
                <a:sym typeface="Lato"/>
              </a:rPr>
              <a:t>PCA: Giữ</a:t>
            </a:r>
            <a:r>
              <a:rPr lang="en-US" sz="2399">
                <a:solidFill>
                  <a:srgbClr val="222222"/>
                </a:solidFill>
                <a:latin typeface="Lato"/>
                <a:ea typeface="Lato"/>
                <a:cs typeface="Lato"/>
                <a:sym typeface="Lato"/>
              </a:rPr>
              <a:t> &gt;80</a:t>
            </a:r>
            <a:r>
              <a:rPr lang="en-US" sz="2399">
                <a:solidFill>
                  <a:srgbClr val="222222"/>
                </a:solidFill>
                <a:latin typeface="Lato"/>
                <a:ea typeface="Lato"/>
                <a:cs typeface="Lato"/>
                <a:sym typeface="Lato"/>
              </a:rPr>
              <a:t>% p</a:t>
            </a:r>
            <a:r>
              <a:rPr lang="en-US" sz="2399">
                <a:solidFill>
                  <a:srgbClr val="222222"/>
                </a:solidFill>
                <a:latin typeface="Lato"/>
                <a:ea typeface="Lato"/>
                <a:cs typeface="Lato"/>
                <a:sym typeface="Lato"/>
              </a:rPr>
              <a:t>hương</a:t>
            </a:r>
            <a:r>
              <a:rPr lang="en-US" sz="2399">
                <a:solidFill>
                  <a:srgbClr val="222222"/>
                </a:solidFill>
                <a:latin typeface="Lato"/>
                <a:ea typeface="Lato"/>
                <a:cs typeface="Lato"/>
                <a:sym typeface="Lato"/>
              </a:rPr>
              <a:t> sai cho mỗi nhóm SDG.</a:t>
            </a:r>
          </a:p>
          <a:p>
            <a:pPr algn="l" marL="518158" indent="-259079" lvl="1">
              <a:lnSpc>
                <a:spcPts val="3359"/>
              </a:lnSpc>
              <a:buFont typeface="Arial"/>
              <a:buChar char="•"/>
            </a:pPr>
            <a:r>
              <a:rPr lang="en-US" sz="2399">
                <a:solidFill>
                  <a:srgbClr val="222222"/>
                </a:solidFill>
                <a:latin typeface="Lato"/>
                <a:ea typeface="Lato"/>
                <a:cs typeface="Lato"/>
                <a:sym typeface="Lato"/>
              </a:rPr>
              <a:t>T-SNE:</a:t>
            </a:r>
            <a:r>
              <a:rPr lang="en-US" sz="2399">
                <a:solidFill>
                  <a:srgbClr val="222222"/>
                </a:solidFill>
                <a:latin typeface="Lato"/>
                <a:ea typeface="Lato"/>
                <a:cs typeface="Lato"/>
                <a:sym typeface="Lato"/>
              </a:rPr>
              <a:t> Tạo k</a:t>
            </a:r>
            <a:r>
              <a:rPr lang="en-US" sz="2399">
                <a:solidFill>
                  <a:srgbClr val="222222"/>
                </a:solidFill>
                <a:latin typeface="Lato"/>
                <a:ea typeface="Lato"/>
                <a:cs typeface="Lato"/>
                <a:sym typeface="Lato"/>
              </a:rPr>
              <a:t>hông</a:t>
            </a:r>
            <a:r>
              <a:rPr lang="en-US" sz="2399">
                <a:solidFill>
                  <a:srgbClr val="222222"/>
                </a:solidFill>
                <a:latin typeface="Lato"/>
                <a:ea typeface="Lato"/>
                <a:cs typeface="Lato"/>
                <a:sym typeface="Lato"/>
              </a:rPr>
              <a:t> gian</a:t>
            </a:r>
            <a:r>
              <a:rPr lang="en-US" sz="2399">
                <a:solidFill>
                  <a:srgbClr val="222222"/>
                </a:solidFill>
                <a:latin typeface="Lato"/>
                <a:ea typeface="Lato"/>
                <a:cs typeface="Lato"/>
                <a:sym typeface="Lato"/>
              </a:rPr>
              <a:t> 2D,</a:t>
            </a:r>
            <a:r>
              <a:rPr lang="en-US" sz="2399">
                <a:solidFill>
                  <a:srgbClr val="222222"/>
                </a:solidFill>
                <a:latin typeface="Lato"/>
                <a:ea typeface="Lato"/>
                <a:cs typeface="Lato"/>
                <a:sym typeface="Lato"/>
              </a:rPr>
              <a:t> phá</a:t>
            </a:r>
            <a:r>
              <a:rPr lang="en-US" sz="2399">
                <a:solidFill>
                  <a:srgbClr val="222222"/>
                </a:solidFill>
                <a:latin typeface="Lato"/>
                <a:ea typeface="Lato"/>
                <a:cs typeface="Lato"/>
                <a:sym typeface="Lato"/>
              </a:rPr>
              <a:t>t </a:t>
            </a:r>
            <a:r>
              <a:rPr lang="en-US" sz="2399">
                <a:solidFill>
                  <a:srgbClr val="222222"/>
                </a:solidFill>
                <a:latin typeface="Lato"/>
                <a:ea typeface="Lato"/>
                <a:cs typeface="Lato"/>
                <a:sym typeface="Lato"/>
              </a:rPr>
              <a:t>h</a:t>
            </a:r>
            <a:r>
              <a:rPr lang="en-US" sz="2399">
                <a:solidFill>
                  <a:srgbClr val="222222"/>
                </a:solidFill>
                <a:latin typeface="Lato"/>
                <a:ea typeface="Lato"/>
                <a:cs typeface="Lato"/>
                <a:sym typeface="Lato"/>
              </a:rPr>
              <a:t>iệ</a:t>
            </a:r>
            <a:r>
              <a:rPr lang="en-US" sz="2399">
                <a:solidFill>
                  <a:srgbClr val="222222"/>
                </a:solidFill>
                <a:latin typeface="Lato"/>
                <a:ea typeface="Lato"/>
                <a:cs typeface="Lato"/>
                <a:sym typeface="Lato"/>
              </a:rPr>
              <a:t>n</a:t>
            </a:r>
            <a:r>
              <a:rPr lang="en-US" sz="2399">
                <a:solidFill>
                  <a:srgbClr val="222222"/>
                </a:solidFill>
                <a:latin typeface="Lato"/>
                <a:ea typeface="Lato"/>
                <a:cs typeface="Lato"/>
                <a:sym typeface="Lato"/>
              </a:rPr>
              <a:t> cụm quốc gia.</a:t>
            </a:r>
          </a:p>
          <a:p>
            <a:pPr algn="l" marL="518158" indent="-259079" lvl="1">
              <a:lnSpc>
                <a:spcPts val="3359"/>
              </a:lnSpc>
              <a:buFont typeface="Arial"/>
              <a:buChar char="•"/>
            </a:pPr>
            <a:r>
              <a:rPr lang="en-US" sz="2399">
                <a:solidFill>
                  <a:srgbClr val="222222"/>
                </a:solidFill>
                <a:latin typeface="Lato"/>
                <a:ea typeface="Lato"/>
                <a:cs typeface="Lato"/>
                <a:sym typeface="Lato"/>
              </a:rPr>
              <a:t>Trực quan hóa: T-SNE scatter plot (các cụm quốc gia).</a:t>
            </a:r>
          </a:p>
        </p:txBody>
      </p:sp>
      <p:grpSp>
        <p:nvGrpSpPr>
          <p:cNvPr name="Group 5" id="5"/>
          <p:cNvGrpSpPr/>
          <p:nvPr/>
        </p:nvGrpSpPr>
        <p:grpSpPr>
          <a:xfrm rot="0">
            <a:off x="1949734" y="4461720"/>
            <a:ext cx="1363559" cy="1363559"/>
            <a:chOff x="0" y="0"/>
            <a:chExt cx="1818079" cy="1818079"/>
          </a:xfrm>
        </p:grpSpPr>
        <p:grpSp>
          <p:nvGrpSpPr>
            <p:cNvPr name="Group 6" id="6"/>
            <p:cNvGrpSpPr/>
            <p:nvPr/>
          </p:nvGrpSpPr>
          <p:grpSpPr>
            <a:xfrm rot="0">
              <a:off x="0" y="0"/>
              <a:ext cx="1818079" cy="18180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Freeform 8" id="8"/>
            <p:cNvSpPr/>
            <p:nvPr/>
          </p:nvSpPr>
          <p:spPr>
            <a:xfrm flipH="false" flipV="false" rot="0">
              <a:off x="345652" y="452183"/>
              <a:ext cx="1126776" cy="913713"/>
            </a:xfrm>
            <a:custGeom>
              <a:avLst/>
              <a:gdLst/>
              <a:ahLst/>
              <a:cxnLst/>
              <a:rect r="r" b="b" t="t" l="l"/>
              <a:pathLst>
                <a:path h="913713" w="1126776">
                  <a:moveTo>
                    <a:pt x="0" y="0"/>
                  </a:moveTo>
                  <a:lnTo>
                    <a:pt x="1126775" y="0"/>
                  </a:lnTo>
                  <a:lnTo>
                    <a:pt x="1126775" y="913713"/>
                  </a:lnTo>
                  <a:lnTo>
                    <a:pt x="0" y="913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10" id="10"/>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grpSp>
        <p:nvGrpSpPr>
          <p:cNvPr name="Group 11" id="11"/>
          <p:cNvGrpSpPr/>
          <p:nvPr/>
        </p:nvGrpSpPr>
        <p:grpSpPr>
          <a:xfrm rot="0">
            <a:off x="10060048" y="4461720"/>
            <a:ext cx="1363559" cy="1363559"/>
            <a:chOff x="0" y="0"/>
            <a:chExt cx="1818079" cy="1818079"/>
          </a:xfrm>
        </p:grpSpPr>
        <p:grpSp>
          <p:nvGrpSpPr>
            <p:cNvPr name="Group 12" id="12"/>
            <p:cNvGrpSpPr/>
            <p:nvPr/>
          </p:nvGrpSpPr>
          <p:grpSpPr>
            <a:xfrm rot="0">
              <a:off x="0" y="0"/>
              <a:ext cx="1818079" cy="1818079"/>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Freeform 14" id="14"/>
            <p:cNvSpPr/>
            <p:nvPr/>
          </p:nvSpPr>
          <p:spPr>
            <a:xfrm flipH="false" flipV="false" rot="0">
              <a:off x="380098" y="380098"/>
              <a:ext cx="1057882" cy="1057882"/>
            </a:xfrm>
            <a:custGeom>
              <a:avLst/>
              <a:gdLst/>
              <a:ahLst/>
              <a:cxnLst/>
              <a:rect r="r" b="b" t="t" l="l"/>
              <a:pathLst>
                <a:path h="1057882" w="1057882">
                  <a:moveTo>
                    <a:pt x="0" y="0"/>
                  </a:moveTo>
                  <a:lnTo>
                    <a:pt x="1057883" y="0"/>
                  </a:lnTo>
                  <a:lnTo>
                    <a:pt x="1057883" y="1057883"/>
                  </a:lnTo>
                  <a:lnTo>
                    <a:pt x="0" y="1057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338332" y="1720299"/>
            <a:ext cx="8286736" cy="7036904"/>
          </a:xfrm>
          <a:prstGeom prst="rect">
            <a:avLst/>
          </a:prstGeom>
        </p:spPr>
      </p:pic>
      <p:sp>
        <p:nvSpPr>
          <p:cNvPr name="TextBox 3" id="3"/>
          <p:cNvSpPr txBox="true"/>
          <p:nvPr/>
        </p:nvSpPr>
        <p:spPr>
          <a:xfrm rot="0">
            <a:off x="9739680" y="4317526"/>
            <a:ext cx="7241423" cy="1066800"/>
          </a:xfrm>
          <a:prstGeom prst="rect">
            <a:avLst/>
          </a:prstGeom>
        </p:spPr>
        <p:txBody>
          <a:bodyPr anchor="t" rtlCol="false" tIns="0" lIns="0" bIns="0" rIns="0">
            <a:spAutoFit/>
          </a:bodyPr>
          <a:lstStyle/>
          <a:p>
            <a:pPr algn="l">
              <a:lnSpc>
                <a:spcPts val="8400"/>
              </a:lnSpc>
            </a:pPr>
            <a:r>
              <a:rPr lang="en-US" sz="7000" b="true">
                <a:solidFill>
                  <a:srgbClr val="222222"/>
                </a:solidFill>
                <a:latin typeface="Lato Bold"/>
                <a:ea typeface="Lato Bold"/>
                <a:cs typeface="Lato Bold"/>
                <a:sym typeface="Lato Bold"/>
              </a:rPr>
              <a:t>Trực quan hóa</a:t>
            </a:r>
          </a:p>
        </p:txBody>
      </p:sp>
      <p:sp>
        <p:nvSpPr>
          <p:cNvPr name="TextBox 4" id="4"/>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
        <p:nvSpPr>
          <p:cNvPr name="TextBox 5" id="5"/>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880806" cy="10287000"/>
            <a:chOff x="0" y="0"/>
            <a:chExt cx="1838318" cy="1913890"/>
          </a:xfrm>
        </p:grpSpPr>
        <p:sp>
          <p:nvSpPr>
            <p:cNvPr name="Freeform 3" id="3"/>
            <p:cNvSpPr/>
            <p:nvPr/>
          </p:nvSpPr>
          <p:spPr>
            <a:xfrm flipH="false" flipV="false" rot="0">
              <a:off x="0" y="0"/>
              <a:ext cx="1838318" cy="1913890"/>
            </a:xfrm>
            <a:custGeom>
              <a:avLst/>
              <a:gdLst/>
              <a:ahLst/>
              <a:cxnLst/>
              <a:rect r="r" b="b" t="t" l="l"/>
              <a:pathLst>
                <a:path h="1913890" w="1838318">
                  <a:moveTo>
                    <a:pt x="1713858" y="1913890"/>
                  </a:moveTo>
                  <a:lnTo>
                    <a:pt x="124460" y="1913890"/>
                  </a:lnTo>
                  <a:cubicBezTo>
                    <a:pt x="55880" y="1913890"/>
                    <a:pt x="0" y="1858010"/>
                    <a:pt x="0" y="1789430"/>
                  </a:cubicBezTo>
                  <a:lnTo>
                    <a:pt x="0" y="124460"/>
                  </a:lnTo>
                  <a:cubicBezTo>
                    <a:pt x="0" y="55880"/>
                    <a:pt x="55880" y="0"/>
                    <a:pt x="124460" y="0"/>
                  </a:cubicBezTo>
                  <a:lnTo>
                    <a:pt x="1713858" y="0"/>
                  </a:lnTo>
                  <a:cubicBezTo>
                    <a:pt x="1782438" y="0"/>
                    <a:pt x="1838318" y="55880"/>
                    <a:pt x="1838318" y="124460"/>
                  </a:cubicBezTo>
                  <a:lnTo>
                    <a:pt x="1838318" y="1789430"/>
                  </a:lnTo>
                  <a:cubicBezTo>
                    <a:pt x="1838318" y="1858010"/>
                    <a:pt x="1782438" y="1913890"/>
                    <a:pt x="1713858" y="1913890"/>
                  </a:cubicBezTo>
                  <a:close/>
                </a:path>
              </a:pathLst>
            </a:custGeom>
            <a:solidFill>
              <a:srgbClr val="FFFFFF"/>
            </a:solidFill>
          </p:spPr>
        </p:sp>
      </p:grpSp>
      <p:sp>
        <p:nvSpPr>
          <p:cNvPr name="Freeform 4" id="4"/>
          <p:cNvSpPr/>
          <p:nvPr/>
        </p:nvSpPr>
        <p:spPr>
          <a:xfrm flipH="false" flipV="false" rot="0">
            <a:off x="1671782" y="1683309"/>
            <a:ext cx="6371858" cy="4786858"/>
          </a:xfrm>
          <a:custGeom>
            <a:avLst/>
            <a:gdLst/>
            <a:ahLst/>
            <a:cxnLst/>
            <a:rect r="r" b="b" t="t" l="l"/>
            <a:pathLst>
              <a:path h="4786858" w="6371858">
                <a:moveTo>
                  <a:pt x="0" y="0"/>
                </a:moveTo>
                <a:lnTo>
                  <a:pt x="6371858" y="0"/>
                </a:lnTo>
                <a:lnTo>
                  <a:pt x="6371858" y="4786859"/>
                </a:lnTo>
                <a:lnTo>
                  <a:pt x="0" y="4786859"/>
                </a:lnTo>
                <a:lnTo>
                  <a:pt x="0" y="0"/>
                </a:lnTo>
                <a:close/>
              </a:path>
            </a:pathLst>
          </a:custGeom>
          <a:blipFill>
            <a:blip r:embed="rId2"/>
            <a:stretch>
              <a:fillRect l="0" t="0" r="0" b="0"/>
            </a:stretch>
          </a:blipFill>
        </p:spPr>
      </p:sp>
      <p:sp>
        <p:nvSpPr>
          <p:cNvPr name="Freeform 5" id="5"/>
          <p:cNvSpPr/>
          <p:nvPr/>
        </p:nvSpPr>
        <p:spPr>
          <a:xfrm flipH="false" flipV="false" rot="0">
            <a:off x="10889351" y="1683309"/>
            <a:ext cx="5704844" cy="4585078"/>
          </a:xfrm>
          <a:custGeom>
            <a:avLst/>
            <a:gdLst/>
            <a:ahLst/>
            <a:cxnLst/>
            <a:rect r="r" b="b" t="t" l="l"/>
            <a:pathLst>
              <a:path h="4585078" w="5704844">
                <a:moveTo>
                  <a:pt x="0" y="0"/>
                </a:moveTo>
                <a:lnTo>
                  <a:pt x="5704843" y="0"/>
                </a:lnTo>
                <a:lnTo>
                  <a:pt x="5704843" y="4585078"/>
                </a:lnTo>
                <a:lnTo>
                  <a:pt x="0" y="4585078"/>
                </a:lnTo>
                <a:lnTo>
                  <a:pt x="0" y="0"/>
                </a:lnTo>
                <a:close/>
              </a:path>
            </a:pathLst>
          </a:custGeom>
          <a:blipFill>
            <a:blip r:embed="rId3"/>
            <a:stretch>
              <a:fillRect l="-468" t="0" r="-468" b="0"/>
            </a:stretch>
          </a:blipFill>
        </p:spPr>
      </p:sp>
      <p:sp>
        <p:nvSpPr>
          <p:cNvPr name="TextBox 6" id="6"/>
          <p:cNvSpPr txBox="true"/>
          <p:nvPr/>
        </p:nvSpPr>
        <p:spPr>
          <a:xfrm rot="0">
            <a:off x="1671782" y="6926366"/>
            <a:ext cx="5860815" cy="464946"/>
          </a:xfrm>
          <a:prstGeom prst="rect">
            <a:avLst/>
          </a:prstGeom>
        </p:spPr>
        <p:txBody>
          <a:bodyPr anchor="t" rtlCol="false" tIns="0" lIns="0" bIns="0" rIns="0">
            <a:spAutoFit/>
          </a:bodyPr>
          <a:lstStyle/>
          <a:p>
            <a:pPr algn="ctr">
              <a:lnSpc>
                <a:spcPts val="3773"/>
              </a:lnSpc>
            </a:pPr>
            <a:r>
              <a:rPr lang="en-US" b="true" sz="2695">
                <a:solidFill>
                  <a:srgbClr val="222222"/>
                </a:solidFill>
                <a:latin typeface="Lato Bold"/>
                <a:ea typeface="Lato Bold"/>
                <a:cs typeface="Lato Bold"/>
                <a:sym typeface="Lato Bold"/>
              </a:rPr>
              <a:t>Tầm quan trong của các đặc trưng</a:t>
            </a:r>
          </a:p>
        </p:txBody>
      </p:sp>
      <p:sp>
        <p:nvSpPr>
          <p:cNvPr name="TextBox 7" id="7"/>
          <p:cNvSpPr txBox="true"/>
          <p:nvPr/>
        </p:nvSpPr>
        <p:spPr>
          <a:xfrm rot="0">
            <a:off x="10811365" y="6926366"/>
            <a:ext cx="5860815" cy="2369946"/>
          </a:xfrm>
          <a:prstGeom prst="rect">
            <a:avLst/>
          </a:prstGeom>
        </p:spPr>
        <p:txBody>
          <a:bodyPr anchor="t" rtlCol="false" tIns="0" lIns="0" bIns="0" rIns="0">
            <a:spAutoFit/>
          </a:bodyPr>
          <a:lstStyle/>
          <a:p>
            <a:pPr algn="ctr">
              <a:lnSpc>
                <a:spcPts val="3773"/>
              </a:lnSpc>
            </a:pPr>
            <a:r>
              <a:rPr lang="en-US" sz="2695" b="true">
                <a:solidFill>
                  <a:srgbClr val="222222"/>
                </a:solidFill>
                <a:latin typeface="Lato Bold"/>
                <a:ea typeface="Lato Bold"/>
                <a:cs typeface="Lato Bold"/>
                <a:sym typeface="Lato Bold"/>
              </a:rPr>
              <a:t>Giảm chiề</a:t>
            </a:r>
            <a:r>
              <a:rPr lang="en-US" sz="2695" b="true">
                <a:solidFill>
                  <a:srgbClr val="222222"/>
                </a:solidFill>
                <a:latin typeface="Lato Bold"/>
                <a:ea typeface="Lato Bold"/>
                <a:cs typeface="Lato Bold"/>
                <a:sym typeface="Lato Bold"/>
              </a:rPr>
              <a:t>u dữ liệu bằng PCA (Principal Component Analysis) sau khi lựa chọn đặc trưng bằng phương pháp Interaction, VIF, và Lasso</a:t>
            </a:r>
          </a:p>
          <a:p>
            <a:pPr algn="ctr">
              <a:lnSpc>
                <a:spcPts val="3773"/>
              </a:lnSpc>
            </a:pPr>
          </a:p>
        </p:txBody>
      </p:sp>
      <p:sp>
        <p:nvSpPr>
          <p:cNvPr name="TextBox 8" id="8"/>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
        <p:nvSpPr>
          <p:cNvPr name="TextBox 9" id="9"/>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880806" cy="10287000"/>
            <a:chOff x="0" y="0"/>
            <a:chExt cx="1838318" cy="1913890"/>
          </a:xfrm>
        </p:grpSpPr>
        <p:sp>
          <p:nvSpPr>
            <p:cNvPr name="Freeform 3" id="3"/>
            <p:cNvSpPr/>
            <p:nvPr/>
          </p:nvSpPr>
          <p:spPr>
            <a:xfrm flipH="false" flipV="false" rot="0">
              <a:off x="0" y="0"/>
              <a:ext cx="1838318" cy="1913890"/>
            </a:xfrm>
            <a:custGeom>
              <a:avLst/>
              <a:gdLst/>
              <a:ahLst/>
              <a:cxnLst/>
              <a:rect r="r" b="b" t="t" l="l"/>
              <a:pathLst>
                <a:path h="1913890" w="1838318">
                  <a:moveTo>
                    <a:pt x="1713858" y="1913890"/>
                  </a:moveTo>
                  <a:lnTo>
                    <a:pt x="124460" y="1913890"/>
                  </a:lnTo>
                  <a:cubicBezTo>
                    <a:pt x="55880" y="1913890"/>
                    <a:pt x="0" y="1858010"/>
                    <a:pt x="0" y="1789430"/>
                  </a:cubicBezTo>
                  <a:lnTo>
                    <a:pt x="0" y="124460"/>
                  </a:lnTo>
                  <a:cubicBezTo>
                    <a:pt x="0" y="55880"/>
                    <a:pt x="55880" y="0"/>
                    <a:pt x="124460" y="0"/>
                  </a:cubicBezTo>
                  <a:lnTo>
                    <a:pt x="1713858" y="0"/>
                  </a:lnTo>
                  <a:cubicBezTo>
                    <a:pt x="1782438" y="0"/>
                    <a:pt x="1838318" y="55880"/>
                    <a:pt x="1838318" y="124460"/>
                  </a:cubicBezTo>
                  <a:lnTo>
                    <a:pt x="1838318" y="1789430"/>
                  </a:lnTo>
                  <a:cubicBezTo>
                    <a:pt x="1838318" y="1858010"/>
                    <a:pt x="1782438" y="1913890"/>
                    <a:pt x="1713858" y="1913890"/>
                  </a:cubicBezTo>
                  <a:close/>
                </a:path>
              </a:pathLst>
            </a:custGeom>
            <a:solidFill>
              <a:srgbClr val="FFFFFF"/>
            </a:solidFill>
          </p:spPr>
        </p:sp>
      </p:grpSp>
      <p:sp>
        <p:nvSpPr>
          <p:cNvPr name="Freeform 4" id="4"/>
          <p:cNvSpPr/>
          <p:nvPr/>
        </p:nvSpPr>
        <p:spPr>
          <a:xfrm flipH="false" flipV="false" rot="0">
            <a:off x="5533721" y="449262"/>
            <a:ext cx="7220557" cy="5725179"/>
          </a:xfrm>
          <a:custGeom>
            <a:avLst/>
            <a:gdLst/>
            <a:ahLst/>
            <a:cxnLst/>
            <a:rect r="r" b="b" t="t" l="l"/>
            <a:pathLst>
              <a:path h="5725179" w="7220557">
                <a:moveTo>
                  <a:pt x="0" y="0"/>
                </a:moveTo>
                <a:lnTo>
                  <a:pt x="7220558" y="0"/>
                </a:lnTo>
                <a:lnTo>
                  <a:pt x="7220558" y="5725179"/>
                </a:lnTo>
                <a:lnTo>
                  <a:pt x="0" y="5725179"/>
                </a:lnTo>
                <a:lnTo>
                  <a:pt x="0" y="0"/>
                </a:lnTo>
                <a:close/>
              </a:path>
            </a:pathLst>
          </a:custGeom>
          <a:blipFill>
            <a:blip r:embed="rId2"/>
            <a:stretch>
              <a:fillRect l="0" t="0" r="-1179" b="0"/>
            </a:stretch>
          </a:blipFill>
        </p:spPr>
      </p:sp>
      <p:sp>
        <p:nvSpPr>
          <p:cNvPr name="TextBox 5" id="5"/>
          <p:cNvSpPr txBox="true"/>
          <p:nvPr/>
        </p:nvSpPr>
        <p:spPr>
          <a:xfrm rot="0">
            <a:off x="6213593" y="7267138"/>
            <a:ext cx="5860815" cy="1893696"/>
          </a:xfrm>
          <a:prstGeom prst="rect">
            <a:avLst/>
          </a:prstGeom>
        </p:spPr>
        <p:txBody>
          <a:bodyPr anchor="t" rtlCol="false" tIns="0" lIns="0" bIns="0" rIns="0">
            <a:spAutoFit/>
          </a:bodyPr>
          <a:lstStyle/>
          <a:p>
            <a:pPr algn="ctr">
              <a:lnSpc>
                <a:spcPts val="3773"/>
              </a:lnSpc>
            </a:pPr>
            <a:r>
              <a:rPr lang="en-US" sz="2695" b="true">
                <a:solidFill>
                  <a:srgbClr val="222222"/>
                </a:solidFill>
                <a:latin typeface="Lato Bold"/>
                <a:ea typeface="Lato Bold"/>
                <a:cs typeface="Lato Bold"/>
                <a:sym typeface="Lato Bold"/>
              </a:rPr>
              <a:t>Trực quan hóa dữ liệu bằng T-SNE </a:t>
            </a:r>
          </a:p>
          <a:p>
            <a:pPr algn="ctr">
              <a:lnSpc>
                <a:spcPts val="3773"/>
              </a:lnSpc>
            </a:pPr>
            <a:r>
              <a:rPr lang="en-US" sz="2695" b="true">
                <a:solidFill>
                  <a:srgbClr val="222222"/>
                </a:solidFill>
                <a:latin typeface="Lato Bold"/>
                <a:ea typeface="Lato Bold"/>
                <a:cs typeface="Lato Bold"/>
                <a:sym typeface="Lato Bold"/>
              </a:rPr>
              <a:t>(t-distributed Stochastic Neighbor Embedding)</a:t>
            </a:r>
          </a:p>
          <a:p>
            <a:pPr algn="ctr">
              <a:lnSpc>
                <a:spcPts val="3773"/>
              </a:lnSpc>
            </a:pPr>
          </a:p>
        </p:txBody>
      </p:sp>
      <p:sp>
        <p:nvSpPr>
          <p:cNvPr name="TextBox 6" id="6"/>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
        <p:nvSpPr>
          <p:cNvPr name="TextBox 7" id="7"/>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E3C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30022" y="1805749"/>
            <a:ext cx="6675502" cy="6675502"/>
            <a:chOff x="0" y="0"/>
            <a:chExt cx="6350000" cy="6350000"/>
          </a:xfrm>
        </p:grpSpPr>
        <p:sp>
          <p:nvSpPr>
            <p:cNvPr name="Freeform 3" id="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27384" t="0" r="-27384" b="0"/>
              </a:stretch>
            </a:blipFill>
          </p:spPr>
        </p:sp>
      </p:grpSp>
      <p:grpSp>
        <p:nvGrpSpPr>
          <p:cNvPr name="Group 4" id="4"/>
          <p:cNvGrpSpPr/>
          <p:nvPr/>
        </p:nvGrpSpPr>
        <p:grpSpPr>
          <a:xfrm rot="0">
            <a:off x="16066224" y="9127713"/>
            <a:ext cx="1193076" cy="496759"/>
            <a:chOff x="0" y="0"/>
            <a:chExt cx="1590768" cy="662345"/>
          </a:xfrm>
        </p:grpSpPr>
        <p:grpSp>
          <p:nvGrpSpPr>
            <p:cNvPr name="Group 5" id="5"/>
            <p:cNvGrpSpPr/>
            <p:nvPr/>
          </p:nvGrpSpPr>
          <p:grpSpPr>
            <a:xfrm rot="0">
              <a:off x="0" y="0"/>
              <a:ext cx="1590768" cy="662345"/>
              <a:chOff x="0" y="0"/>
              <a:chExt cx="2656710" cy="1106170"/>
            </a:xfrm>
          </p:grpSpPr>
          <p:sp>
            <p:nvSpPr>
              <p:cNvPr name="Freeform 6" id="6"/>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222222"/>
              </a:solidFill>
            </p:spPr>
          </p:sp>
        </p:grpSp>
        <p:sp>
          <p:nvSpPr>
            <p:cNvPr name="AutoShape 7" id="7"/>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grpSp>
        <p:nvGrpSpPr>
          <p:cNvPr name="Group 8" id="8"/>
          <p:cNvGrpSpPr/>
          <p:nvPr/>
        </p:nvGrpSpPr>
        <p:grpSpPr>
          <a:xfrm rot="0">
            <a:off x="8466294" y="4008680"/>
            <a:ext cx="7599931" cy="2269640"/>
            <a:chOff x="0" y="0"/>
            <a:chExt cx="10133241" cy="3026187"/>
          </a:xfrm>
        </p:grpSpPr>
        <p:sp>
          <p:nvSpPr>
            <p:cNvPr name="TextBox 9" id="9"/>
            <p:cNvSpPr txBox="true"/>
            <p:nvPr/>
          </p:nvSpPr>
          <p:spPr>
            <a:xfrm rot="0">
              <a:off x="0" y="1357953"/>
              <a:ext cx="10133241" cy="1668233"/>
            </a:xfrm>
            <a:prstGeom prst="rect">
              <a:avLst/>
            </a:prstGeom>
          </p:spPr>
          <p:txBody>
            <a:bodyPr anchor="t" rtlCol="false" tIns="0" lIns="0" bIns="0" rIns="0">
              <a:spAutoFit/>
            </a:bodyPr>
            <a:lstStyle/>
            <a:p>
              <a:pPr algn="l" marL="0" indent="0" lvl="0">
                <a:lnSpc>
                  <a:spcPts val="9833"/>
                </a:lnSpc>
                <a:spcBef>
                  <a:spcPct val="0"/>
                </a:spcBef>
              </a:pPr>
              <a:r>
                <a:rPr lang="en-US" b="true" sz="8194">
                  <a:solidFill>
                    <a:srgbClr val="545454"/>
                  </a:solidFill>
                  <a:latin typeface="Lato Bold"/>
                  <a:ea typeface="Lato Bold"/>
                  <a:cs typeface="Lato Bold"/>
                  <a:sym typeface="Lato Bold"/>
                </a:rPr>
                <a:t>Mô hình dự báo</a:t>
              </a:r>
            </a:p>
          </p:txBody>
        </p:sp>
        <p:sp>
          <p:nvSpPr>
            <p:cNvPr name="TextBox 10" id="10"/>
            <p:cNvSpPr txBox="true"/>
            <p:nvPr/>
          </p:nvSpPr>
          <p:spPr>
            <a:xfrm rot="0">
              <a:off x="0" y="-66675"/>
              <a:ext cx="10133241" cy="706308"/>
            </a:xfrm>
            <a:prstGeom prst="rect">
              <a:avLst/>
            </a:prstGeom>
          </p:spPr>
          <p:txBody>
            <a:bodyPr anchor="t" rtlCol="false" tIns="0" lIns="0" bIns="0" rIns="0">
              <a:spAutoFit/>
            </a:bodyPr>
            <a:lstStyle/>
            <a:p>
              <a:pPr algn="l">
                <a:lnSpc>
                  <a:spcPts val="4481"/>
                </a:lnSpc>
              </a:pPr>
              <a:r>
                <a:rPr lang="en-US" sz="3201">
                  <a:solidFill>
                    <a:srgbClr val="545454"/>
                  </a:solidFill>
                  <a:latin typeface="Lato"/>
                  <a:ea typeface="Lato"/>
                  <a:cs typeface="Lato"/>
                  <a:sym typeface="Lato"/>
                </a:rPr>
                <a:t>PHẦN 5</a:t>
              </a:r>
            </a:p>
          </p:txBody>
        </p:sp>
      </p:grpSp>
      <p:sp>
        <p:nvSpPr>
          <p:cNvPr name="TextBox 11" id="11"/>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
        <p:nvSpPr>
          <p:cNvPr name="TextBox 12" id="12"/>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F8B2E"/>
        </a:solidFill>
      </p:bgPr>
    </p:bg>
    <p:spTree>
      <p:nvGrpSpPr>
        <p:cNvPr id="1" name=""/>
        <p:cNvGrpSpPr/>
        <p:nvPr/>
      </p:nvGrpSpPr>
      <p:grpSpPr>
        <a:xfrm>
          <a:off x="0" y="0"/>
          <a:ext cx="0" cy="0"/>
          <a:chOff x="0" y="0"/>
          <a:chExt cx="0" cy="0"/>
        </a:xfrm>
      </p:grpSpPr>
      <p:sp>
        <p:nvSpPr>
          <p:cNvPr name="Freeform 2" id="2"/>
          <p:cNvSpPr/>
          <p:nvPr/>
        </p:nvSpPr>
        <p:spPr>
          <a:xfrm flipH="false" flipV="false" rot="0">
            <a:off x="11140153" y="-270806"/>
            <a:ext cx="7147847" cy="10557806"/>
          </a:xfrm>
          <a:custGeom>
            <a:avLst/>
            <a:gdLst/>
            <a:ahLst/>
            <a:cxnLst/>
            <a:rect r="r" b="b" t="t" l="l"/>
            <a:pathLst>
              <a:path h="10557806" w="7147847">
                <a:moveTo>
                  <a:pt x="0" y="0"/>
                </a:moveTo>
                <a:lnTo>
                  <a:pt x="7147847" y="0"/>
                </a:lnTo>
                <a:lnTo>
                  <a:pt x="7147847" y="10557806"/>
                </a:lnTo>
                <a:lnTo>
                  <a:pt x="0" y="10557806"/>
                </a:lnTo>
                <a:lnTo>
                  <a:pt x="0" y="0"/>
                </a:lnTo>
                <a:close/>
              </a:path>
            </a:pathLst>
          </a:custGeom>
          <a:blipFill>
            <a:blip r:embed="rId2"/>
            <a:stretch>
              <a:fillRect l="-18857" t="0" r="-102632" b="0"/>
            </a:stretch>
          </a:blipFill>
        </p:spPr>
      </p:sp>
      <p:grpSp>
        <p:nvGrpSpPr>
          <p:cNvPr name="Group 3" id="3"/>
          <p:cNvGrpSpPr/>
          <p:nvPr/>
        </p:nvGrpSpPr>
        <p:grpSpPr>
          <a:xfrm rot="0">
            <a:off x="-1103320" y="0"/>
            <a:ext cx="13279474" cy="10287000"/>
            <a:chOff x="0" y="0"/>
            <a:chExt cx="2470638" cy="1913890"/>
          </a:xfrm>
        </p:grpSpPr>
        <p:sp>
          <p:nvSpPr>
            <p:cNvPr name="Freeform 4" id="4"/>
            <p:cNvSpPr/>
            <p:nvPr/>
          </p:nvSpPr>
          <p:spPr>
            <a:xfrm flipH="false" flipV="false" rot="0">
              <a:off x="0" y="0"/>
              <a:ext cx="2470638" cy="1913890"/>
            </a:xfrm>
            <a:custGeom>
              <a:avLst/>
              <a:gdLst/>
              <a:ahLst/>
              <a:cxnLst/>
              <a:rect r="r" b="b" t="t" l="l"/>
              <a:pathLst>
                <a:path h="1913890" w="2470638">
                  <a:moveTo>
                    <a:pt x="2346178" y="1913890"/>
                  </a:moveTo>
                  <a:lnTo>
                    <a:pt x="124460" y="1913890"/>
                  </a:lnTo>
                  <a:cubicBezTo>
                    <a:pt x="55880" y="1913890"/>
                    <a:pt x="0" y="1858010"/>
                    <a:pt x="0" y="1789430"/>
                  </a:cubicBezTo>
                  <a:lnTo>
                    <a:pt x="0" y="124460"/>
                  </a:lnTo>
                  <a:cubicBezTo>
                    <a:pt x="0" y="55880"/>
                    <a:pt x="55880" y="0"/>
                    <a:pt x="124460" y="0"/>
                  </a:cubicBezTo>
                  <a:lnTo>
                    <a:pt x="2346178" y="0"/>
                  </a:lnTo>
                  <a:cubicBezTo>
                    <a:pt x="2414758" y="0"/>
                    <a:pt x="2470638" y="55880"/>
                    <a:pt x="2470638" y="124460"/>
                  </a:cubicBezTo>
                  <a:lnTo>
                    <a:pt x="2470638" y="1789430"/>
                  </a:lnTo>
                  <a:cubicBezTo>
                    <a:pt x="2470638" y="1858010"/>
                    <a:pt x="2414758" y="1913890"/>
                    <a:pt x="2346178" y="1913890"/>
                  </a:cubicBezTo>
                  <a:close/>
                </a:path>
              </a:pathLst>
            </a:custGeom>
            <a:solidFill>
              <a:srgbClr val="D7AD60"/>
            </a:solidFill>
          </p:spPr>
        </p:sp>
      </p:grpSp>
      <p:grpSp>
        <p:nvGrpSpPr>
          <p:cNvPr name="Group 5" id="5"/>
          <p:cNvGrpSpPr/>
          <p:nvPr/>
        </p:nvGrpSpPr>
        <p:grpSpPr>
          <a:xfrm rot="0">
            <a:off x="1028700" y="3294136"/>
            <a:ext cx="10111453" cy="3427922"/>
            <a:chOff x="0" y="0"/>
            <a:chExt cx="13481937" cy="4570562"/>
          </a:xfrm>
        </p:grpSpPr>
        <p:sp>
          <p:nvSpPr>
            <p:cNvPr name="TextBox 6" id="6"/>
            <p:cNvSpPr txBox="true"/>
            <p:nvPr/>
          </p:nvSpPr>
          <p:spPr>
            <a:xfrm rot="0">
              <a:off x="0" y="1309837"/>
              <a:ext cx="13481937" cy="3260725"/>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FFFFFF"/>
                  </a:solidFill>
                  <a:latin typeface="Lato Bold"/>
                  <a:ea typeface="Lato Bold"/>
                  <a:cs typeface="Lato Bold"/>
                  <a:sym typeface="Lato Bold"/>
                </a:rPr>
                <a:t>Tổng quan lý thuyết nghiên cứu</a:t>
              </a:r>
            </a:p>
          </p:txBody>
        </p:sp>
        <p:sp>
          <p:nvSpPr>
            <p:cNvPr name="TextBox 7" id="7"/>
            <p:cNvSpPr txBox="true"/>
            <p:nvPr/>
          </p:nvSpPr>
          <p:spPr>
            <a:xfrm rot="0">
              <a:off x="0" y="-66675"/>
              <a:ext cx="13481937" cy="632248"/>
            </a:xfrm>
            <a:prstGeom prst="rect">
              <a:avLst/>
            </a:prstGeom>
          </p:spPr>
          <p:txBody>
            <a:bodyPr anchor="t" rtlCol="false" tIns="0" lIns="0" bIns="0" rIns="0">
              <a:spAutoFit/>
            </a:bodyPr>
            <a:lstStyle/>
            <a:p>
              <a:pPr algn="l">
                <a:lnSpc>
                  <a:spcPts val="3919"/>
                </a:lnSpc>
              </a:pPr>
              <a:r>
                <a:rPr lang="en-US" sz="2799">
                  <a:solidFill>
                    <a:srgbClr val="F6F6F6"/>
                  </a:solidFill>
                  <a:latin typeface="Lato"/>
                  <a:ea typeface="Lato"/>
                  <a:cs typeface="Lato"/>
                  <a:sym typeface="Lato"/>
                </a:rPr>
                <a:t>PHẦN 1</a:t>
              </a:r>
            </a:p>
          </p:txBody>
        </p:sp>
      </p:grpSp>
      <p:grpSp>
        <p:nvGrpSpPr>
          <p:cNvPr name="Group 8" id="8"/>
          <p:cNvGrpSpPr/>
          <p:nvPr/>
        </p:nvGrpSpPr>
        <p:grpSpPr>
          <a:xfrm rot="0">
            <a:off x="9505998" y="8997126"/>
            <a:ext cx="1193076" cy="496759"/>
            <a:chOff x="0" y="0"/>
            <a:chExt cx="1590768" cy="662345"/>
          </a:xfrm>
        </p:grpSpPr>
        <p:grpSp>
          <p:nvGrpSpPr>
            <p:cNvPr name="Group 9" id="9"/>
            <p:cNvGrpSpPr/>
            <p:nvPr/>
          </p:nvGrpSpPr>
          <p:grpSpPr>
            <a:xfrm rot="0">
              <a:off x="0" y="0"/>
              <a:ext cx="1590768" cy="662345"/>
              <a:chOff x="0" y="0"/>
              <a:chExt cx="2656710" cy="1106170"/>
            </a:xfrm>
          </p:grpSpPr>
          <p:sp>
            <p:nvSpPr>
              <p:cNvPr name="Freeform 10" id="10"/>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222222"/>
              </a:solidFill>
            </p:spPr>
          </p:sp>
        </p:grpSp>
        <p:sp>
          <p:nvSpPr>
            <p:cNvPr name="AutoShape 11" id="11"/>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TextBox 12" id="12"/>
          <p:cNvSpPr txBox="true"/>
          <p:nvPr/>
        </p:nvSpPr>
        <p:spPr>
          <a:xfrm rot="0">
            <a:off x="1028700" y="885825"/>
            <a:ext cx="2077760" cy="276225"/>
          </a:xfrm>
          <a:prstGeom prst="rect">
            <a:avLst/>
          </a:prstGeom>
        </p:spPr>
        <p:txBody>
          <a:bodyPr anchor="t" rtlCol="false" tIns="0" lIns="0" bIns="0" rIns="0">
            <a:spAutoFit/>
          </a:bodyPr>
          <a:lstStyle/>
          <a:p>
            <a:pPr algn="l">
              <a:lnSpc>
                <a:spcPts val="2160"/>
              </a:lnSpc>
            </a:pPr>
            <a:r>
              <a:rPr lang="en-US" sz="1800" b="true">
                <a:solidFill>
                  <a:srgbClr val="FFFFFF"/>
                </a:solidFill>
                <a:latin typeface="Lato Bold"/>
                <a:ea typeface="Lato Bold"/>
                <a:cs typeface="Lato Bold"/>
                <a:sym typeface="Lato Bold"/>
              </a:rPr>
              <a:t>Group 8 - IS403.P22</a:t>
            </a:r>
          </a:p>
        </p:txBody>
      </p:sp>
      <p:sp>
        <p:nvSpPr>
          <p:cNvPr name="TextBox 13" id="13"/>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FFFFFF"/>
                </a:solidFill>
                <a:latin typeface="Lato"/>
                <a:ea typeface="Lato"/>
                <a:cs typeface="Lato"/>
                <a:sym typeface="Lato"/>
              </a:rPr>
              <a:t>SDG Analysis </a:t>
            </a:r>
            <a:r>
              <a:rPr lang="en-US" sz="2099">
                <a:solidFill>
                  <a:srgbClr val="FFFFFF"/>
                </a:solidFill>
                <a:latin typeface="Lato"/>
                <a:ea typeface="Lato"/>
                <a:cs typeface="Lato"/>
                <a:sym typeface="Lato"/>
              </a:rPr>
              <a:t>| 25.04.25</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66224" y="9009920"/>
            <a:ext cx="1193076" cy="496759"/>
            <a:chOff x="0" y="0"/>
            <a:chExt cx="1590768" cy="662345"/>
          </a:xfrm>
        </p:grpSpPr>
        <p:grpSp>
          <p:nvGrpSpPr>
            <p:cNvPr name="Group 3" id="3"/>
            <p:cNvGrpSpPr/>
            <p:nvPr/>
          </p:nvGrpSpPr>
          <p:grpSpPr>
            <a:xfrm rot="0">
              <a:off x="0" y="0"/>
              <a:ext cx="1590768" cy="662345"/>
              <a:chOff x="0" y="0"/>
              <a:chExt cx="2656710" cy="1106170"/>
            </a:xfrm>
          </p:grpSpPr>
          <p:sp>
            <p:nvSpPr>
              <p:cNvPr name="Freeform 4" id="4"/>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5" id="5"/>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Freeform 6" id="6"/>
          <p:cNvSpPr/>
          <p:nvPr/>
        </p:nvSpPr>
        <p:spPr>
          <a:xfrm flipH="false" flipV="false" rot="0">
            <a:off x="1028700" y="5143500"/>
            <a:ext cx="9974496" cy="4297158"/>
          </a:xfrm>
          <a:custGeom>
            <a:avLst/>
            <a:gdLst/>
            <a:ahLst/>
            <a:cxnLst/>
            <a:rect r="r" b="b" t="t" l="l"/>
            <a:pathLst>
              <a:path h="4297158" w="9974496">
                <a:moveTo>
                  <a:pt x="0" y="0"/>
                </a:moveTo>
                <a:lnTo>
                  <a:pt x="9974496" y="0"/>
                </a:lnTo>
                <a:lnTo>
                  <a:pt x="9974496" y="4297158"/>
                </a:lnTo>
                <a:lnTo>
                  <a:pt x="0" y="4297158"/>
                </a:lnTo>
                <a:lnTo>
                  <a:pt x="0" y="0"/>
                </a:lnTo>
                <a:close/>
              </a:path>
            </a:pathLst>
          </a:custGeom>
          <a:blipFill>
            <a:blip r:embed="rId2"/>
            <a:stretch>
              <a:fillRect l="0" t="0" r="0" b="0"/>
            </a:stretch>
          </a:blipFill>
        </p:spPr>
      </p:sp>
      <p:grpSp>
        <p:nvGrpSpPr>
          <p:cNvPr name="Group 7" id="7"/>
          <p:cNvGrpSpPr/>
          <p:nvPr/>
        </p:nvGrpSpPr>
        <p:grpSpPr>
          <a:xfrm rot="0">
            <a:off x="1062101" y="1906793"/>
            <a:ext cx="7608237" cy="1471085"/>
            <a:chOff x="0" y="0"/>
            <a:chExt cx="10144316" cy="1961446"/>
          </a:xfrm>
        </p:grpSpPr>
        <p:sp>
          <p:nvSpPr>
            <p:cNvPr name="TextBox 8" id="8"/>
            <p:cNvSpPr txBox="true"/>
            <p:nvPr/>
          </p:nvSpPr>
          <p:spPr>
            <a:xfrm rot="0">
              <a:off x="0" y="-57150"/>
              <a:ext cx="10144316"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1. DỮ LIỆU</a:t>
              </a:r>
              <a:r>
                <a:rPr lang="en-US" b="true" sz="2500">
                  <a:solidFill>
                    <a:srgbClr val="BF8B2E"/>
                  </a:solidFill>
                  <a:latin typeface="Lato Bold"/>
                  <a:ea typeface="Lato Bold"/>
                  <a:cs typeface="Lato Bold"/>
                  <a:sym typeface="Lato Bold"/>
                </a:rPr>
                <a:t> ĐẦU VÀO</a:t>
              </a:r>
            </a:p>
          </p:txBody>
        </p:sp>
        <p:sp>
          <p:nvSpPr>
            <p:cNvPr name="TextBox 9" id="9"/>
            <p:cNvSpPr txBox="true"/>
            <p:nvPr/>
          </p:nvSpPr>
          <p:spPr>
            <a:xfrm rot="0">
              <a:off x="0" y="877501"/>
              <a:ext cx="10144316" cy="10839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Bộ dữ liệu đã được tiền xử lý, bao gồm cả các quốc gia trên thế giới, trong giai đoạn từ năm 2000 đến 2024</a:t>
              </a:r>
            </a:p>
          </p:txBody>
        </p:sp>
      </p:grpSp>
      <p:sp>
        <p:nvSpPr>
          <p:cNvPr name="TextBox 10" id="10"/>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b="true">
                <a:solidFill>
                  <a:srgbClr val="000001"/>
                </a:solidFill>
                <a:latin typeface="Lato Bold"/>
                <a:ea typeface="Lato Bold"/>
                <a:cs typeface="Lato Bold"/>
                <a:sym typeface="Lato Bold"/>
              </a:rPr>
              <a:t>Group 8 - IS403.P22</a:t>
            </a:r>
          </a:p>
        </p:txBody>
      </p:sp>
      <p:sp>
        <p:nvSpPr>
          <p:cNvPr name="TextBox 11" id="11"/>
          <p:cNvSpPr txBox="true"/>
          <p:nvPr/>
        </p:nvSpPr>
        <p:spPr>
          <a:xfrm rot="0">
            <a:off x="9574597" y="1897268"/>
            <a:ext cx="7381069" cy="1208736"/>
          </a:xfrm>
          <a:prstGeom prst="rect">
            <a:avLst/>
          </a:prstGeom>
        </p:spPr>
        <p:txBody>
          <a:bodyPr anchor="t" rtlCol="false" tIns="0" lIns="0" bIns="0" rIns="0">
            <a:spAutoFit/>
          </a:bodyPr>
          <a:lstStyle/>
          <a:p>
            <a:pPr algn="l" marL="0" indent="0" lvl="0">
              <a:lnSpc>
                <a:spcPts val="9516"/>
              </a:lnSpc>
              <a:spcBef>
                <a:spcPct val="0"/>
              </a:spcBef>
            </a:pPr>
            <a:r>
              <a:rPr lang="en-US" b="true" sz="7930">
                <a:solidFill>
                  <a:srgbClr val="737373"/>
                </a:solidFill>
                <a:latin typeface="Lato Bold"/>
                <a:ea typeface="Lato Bold"/>
                <a:cs typeface="Lato Bold"/>
                <a:sym typeface="Lato Bold"/>
              </a:rPr>
              <a:t>Mô hình dự báo</a:t>
            </a:r>
          </a:p>
        </p:txBody>
      </p:sp>
      <p:grpSp>
        <p:nvGrpSpPr>
          <p:cNvPr name="Group 12" id="12"/>
          <p:cNvGrpSpPr/>
          <p:nvPr/>
        </p:nvGrpSpPr>
        <p:grpSpPr>
          <a:xfrm rot="0">
            <a:off x="1028700" y="3780695"/>
            <a:ext cx="7608237" cy="1051985"/>
            <a:chOff x="0" y="0"/>
            <a:chExt cx="10144316" cy="1402646"/>
          </a:xfrm>
        </p:grpSpPr>
        <p:sp>
          <p:nvSpPr>
            <p:cNvPr name="TextBox 13" id="13"/>
            <p:cNvSpPr txBox="true"/>
            <p:nvPr/>
          </p:nvSpPr>
          <p:spPr>
            <a:xfrm rot="0">
              <a:off x="0" y="-57150"/>
              <a:ext cx="10144316"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2. XÂY DỰNG MÔ HÌNH</a:t>
              </a:r>
            </a:p>
          </p:txBody>
        </p:sp>
        <p:sp>
          <p:nvSpPr>
            <p:cNvPr name="TextBox 14" id="14"/>
            <p:cNvSpPr txBox="true"/>
            <p:nvPr/>
          </p:nvSpPr>
          <p:spPr>
            <a:xfrm rot="0">
              <a:off x="0" y="877501"/>
              <a:ext cx="10144316" cy="525145"/>
            </a:xfrm>
            <a:prstGeom prst="rect">
              <a:avLst/>
            </a:prstGeom>
          </p:spPr>
          <p:txBody>
            <a:bodyPr anchor="t" rtlCol="false" tIns="0" lIns="0" bIns="0" rIns="0">
              <a:spAutoFit/>
            </a:bodyPr>
            <a:lstStyle/>
            <a:p>
              <a:pPr algn="l">
                <a:lnSpc>
                  <a:spcPts val="3359"/>
                </a:lnSpc>
              </a:pPr>
              <a:r>
                <a:rPr lang="en-US" b="true" sz="2400">
                  <a:solidFill>
                    <a:srgbClr val="222222"/>
                  </a:solidFill>
                  <a:latin typeface="Lato Bold"/>
                  <a:ea typeface="Lato Bold"/>
                  <a:cs typeface="Lato Bold"/>
                  <a:sym typeface="Lato Bold"/>
                </a:rPr>
                <a:t>2.1. Tạo</a:t>
              </a:r>
              <a:r>
                <a:rPr lang="en-US" b="true" sz="2400">
                  <a:solidFill>
                    <a:srgbClr val="222222"/>
                  </a:solidFill>
                  <a:latin typeface="Lato Bold"/>
                  <a:ea typeface="Lato Bold"/>
                  <a:cs typeface="Lato Bold"/>
                  <a:sym typeface="Lato Bold"/>
                </a:rPr>
                <a:t> lag và mã hóa</a:t>
              </a:r>
              <a:r>
                <a:rPr lang="en-US" sz="2400">
                  <a:solidFill>
                    <a:srgbClr val="222222"/>
                  </a:solidFill>
                  <a:latin typeface="Lato"/>
                  <a:ea typeface="Lato"/>
                  <a:cs typeface="Lato"/>
                  <a:sym typeface="Lato"/>
                </a:rPr>
                <a:t> </a:t>
              </a:r>
            </a:p>
          </p:txBody>
        </p:sp>
      </p:grpSp>
      <p:sp>
        <p:nvSpPr>
          <p:cNvPr name="TextBox 15" id="15"/>
          <p:cNvSpPr txBox="true"/>
          <p:nvPr/>
        </p:nvSpPr>
        <p:spPr>
          <a:xfrm rot="0">
            <a:off x="15421791" y="9717361"/>
            <a:ext cx="2152174" cy="273685"/>
          </a:xfrm>
          <a:prstGeom prst="rect">
            <a:avLst/>
          </a:prstGeom>
        </p:spPr>
        <p:txBody>
          <a:bodyPr anchor="t" rtlCol="false" tIns="0" lIns="0" bIns="0" rIns="0">
            <a:spAutoFit/>
          </a:bodyPr>
          <a:lstStyle/>
          <a:p>
            <a:pPr algn="r">
              <a:lnSpc>
                <a:spcPts val="2240"/>
              </a:lnSpc>
            </a:pPr>
            <a:r>
              <a:rPr lang="en-US" sz="1600">
                <a:solidFill>
                  <a:srgbClr val="222222"/>
                </a:solidFill>
                <a:latin typeface="Lato"/>
                <a:ea typeface="Lato"/>
                <a:cs typeface="Lato"/>
                <a:sym typeface="Lato"/>
              </a:rPr>
              <a:t>SDG Analysis </a:t>
            </a:r>
            <a:r>
              <a:rPr lang="en-US" sz="1600">
                <a:solidFill>
                  <a:srgbClr val="222222"/>
                </a:solidFill>
                <a:latin typeface="Lato"/>
                <a:ea typeface="Lato"/>
                <a:cs typeface="Lato"/>
                <a:sym typeface="Lato"/>
              </a:rPr>
              <a:t>| 25.04.25</a:t>
            </a:r>
          </a:p>
        </p:txBody>
      </p:sp>
      <p:grpSp>
        <p:nvGrpSpPr>
          <p:cNvPr name="Group 16" id="16"/>
          <p:cNvGrpSpPr/>
          <p:nvPr/>
        </p:nvGrpSpPr>
        <p:grpSpPr>
          <a:xfrm rot="0">
            <a:off x="11621185" y="4357486"/>
            <a:ext cx="5334482" cy="4404785"/>
            <a:chOff x="0" y="0"/>
            <a:chExt cx="7112642" cy="5873046"/>
          </a:xfrm>
        </p:grpSpPr>
        <p:sp>
          <p:nvSpPr>
            <p:cNvPr name="TextBox 17" id="17"/>
            <p:cNvSpPr txBox="true"/>
            <p:nvPr/>
          </p:nvSpPr>
          <p:spPr>
            <a:xfrm rot="0">
              <a:off x="0" y="-57150"/>
              <a:ext cx="7112642" cy="556683"/>
            </a:xfrm>
            <a:prstGeom prst="rect">
              <a:avLst/>
            </a:prstGeom>
          </p:spPr>
          <p:txBody>
            <a:bodyPr anchor="t" rtlCol="false" tIns="0" lIns="0" bIns="0" rIns="0">
              <a:spAutoFit/>
            </a:bodyPr>
            <a:lstStyle/>
            <a:p>
              <a:pPr algn="l">
                <a:lnSpc>
                  <a:spcPts val="3500"/>
                </a:lnSpc>
              </a:pPr>
            </a:p>
          </p:txBody>
        </p:sp>
        <p:sp>
          <p:nvSpPr>
            <p:cNvPr name="TextBox 18" id="18"/>
            <p:cNvSpPr txBox="true"/>
            <p:nvPr/>
          </p:nvSpPr>
          <p:spPr>
            <a:xfrm rot="0">
              <a:off x="0" y="877501"/>
              <a:ext cx="7112642" cy="4995545"/>
            </a:xfrm>
            <a:prstGeom prst="rect">
              <a:avLst/>
            </a:prstGeom>
          </p:spPr>
          <p:txBody>
            <a:bodyPr anchor="t" rtlCol="false" tIns="0" lIns="0" bIns="0" rIns="0">
              <a:spAutoFit/>
            </a:bodyPr>
            <a:lstStyle/>
            <a:p>
              <a:pPr algn="l">
                <a:lnSpc>
                  <a:spcPts val="3359"/>
                </a:lnSpc>
              </a:pPr>
              <a:r>
                <a:rPr lang="en-US" sz="2399" b="true">
                  <a:solidFill>
                    <a:srgbClr val="222222"/>
                  </a:solidFill>
                  <a:latin typeface="Lato Bold"/>
                  <a:ea typeface="Lato Bold"/>
                  <a:cs typeface="Lato Bold"/>
                  <a:sym typeface="Lato Bold"/>
                </a:rPr>
                <a:t>2.2. Chia tập train và test</a:t>
              </a:r>
            </a:p>
            <a:p>
              <a:pPr algn="l">
                <a:lnSpc>
                  <a:spcPts val="3359"/>
                </a:lnSpc>
              </a:pPr>
              <a:r>
                <a:rPr lang="en-US" sz="2399">
                  <a:solidFill>
                    <a:srgbClr val="222222"/>
                  </a:solidFill>
                  <a:latin typeface="Lato"/>
                  <a:ea typeface="Lato"/>
                  <a:cs typeface="Lato"/>
                  <a:sym typeface="Lato"/>
                </a:rPr>
                <a:t>Dữ liệu từ năm 2000 đến 2020 được sử dụng để huấn luyện mô hình (tập train), trong khi dữ liệu từ năm 2021 đến 2024 được giữ lại để kiểm tra hiệu suất của mô hình trên dữ liệu mới (tập test). </a:t>
              </a:r>
            </a:p>
            <a:p>
              <a:pPr algn="l">
                <a:lnSpc>
                  <a:spcPts val="3359"/>
                </a:lnSpc>
              </a:pPr>
              <a:r>
                <a:rPr lang="en-US" sz="2399">
                  <a:solidFill>
                    <a:srgbClr val="222222"/>
                  </a:solidFill>
                  <a:latin typeface="Lato"/>
                  <a:ea typeface="Lato"/>
                  <a:cs typeface="Lato"/>
                  <a:sym typeface="Lato"/>
                </a:rPr>
                <a:t>Theo đó, tập train có 3340 dòng và tập test có 668 dòng.  </a:t>
              </a:r>
            </a:p>
          </p:txBody>
        </p:sp>
      </p:gr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66224" y="9009920"/>
            <a:ext cx="1193076" cy="496759"/>
            <a:chOff x="0" y="0"/>
            <a:chExt cx="1590768" cy="662345"/>
          </a:xfrm>
        </p:grpSpPr>
        <p:grpSp>
          <p:nvGrpSpPr>
            <p:cNvPr name="Group 3" id="3"/>
            <p:cNvGrpSpPr/>
            <p:nvPr/>
          </p:nvGrpSpPr>
          <p:grpSpPr>
            <a:xfrm rot="0">
              <a:off x="0" y="0"/>
              <a:ext cx="1590768" cy="662345"/>
              <a:chOff x="0" y="0"/>
              <a:chExt cx="2656710" cy="1106170"/>
            </a:xfrm>
          </p:grpSpPr>
          <p:sp>
            <p:nvSpPr>
              <p:cNvPr name="Freeform 4" id="4"/>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5" id="5"/>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TextBox 6" id="6"/>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b="true">
                <a:solidFill>
                  <a:srgbClr val="000001"/>
                </a:solidFill>
                <a:latin typeface="Lato Bold"/>
                <a:ea typeface="Lato Bold"/>
                <a:cs typeface="Lato Bold"/>
                <a:sym typeface="Lato Bold"/>
              </a:rPr>
              <a:t>Group 8 - IS403.P22</a:t>
            </a:r>
          </a:p>
        </p:txBody>
      </p:sp>
      <p:sp>
        <p:nvSpPr>
          <p:cNvPr name="TextBox 7" id="7"/>
          <p:cNvSpPr txBox="true"/>
          <p:nvPr/>
        </p:nvSpPr>
        <p:spPr>
          <a:xfrm rot="0">
            <a:off x="666358" y="1152525"/>
            <a:ext cx="7163007" cy="1045725"/>
          </a:xfrm>
          <a:prstGeom prst="rect">
            <a:avLst/>
          </a:prstGeom>
        </p:spPr>
        <p:txBody>
          <a:bodyPr anchor="t" rtlCol="false" tIns="0" lIns="0" bIns="0" rIns="0">
            <a:spAutoFit/>
          </a:bodyPr>
          <a:lstStyle/>
          <a:p>
            <a:pPr algn="l" marL="0" indent="0" lvl="0">
              <a:lnSpc>
                <a:spcPts val="8223"/>
              </a:lnSpc>
              <a:spcBef>
                <a:spcPct val="0"/>
              </a:spcBef>
            </a:pPr>
            <a:r>
              <a:rPr lang="en-US" b="true" sz="6852">
                <a:solidFill>
                  <a:srgbClr val="737373"/>
                </a:solidFill>
                <a:latin typeface="Lato Bold"/>
                <a:ea typeface="Lato Bold"/>
                <a:cs typeface="Lato Bold"/>
                <a:sym typeface="Lato Bold"/>
              </a:rPr>
              <a:t>Mô hình dự báo</a:t>
            </a:r>
          </a:p>
        </p:txBody>
      </p:sp>
      <p:grpSp>
        <p:nvGrpSpPr>
          <p:cNvPr name="Group 8" id="8"/>
          <p:cNvGrpSpPr/>
          <p:nvPr/>
        </p:nvGrpSpPr>
        <p:grpSpPr>
          <a:xfrm rot="0">
            <a:off x="666358" y="2405993"/>
            <a:ext cx="7608237" cy="1051985"/>
            <a:chOff x="0" y="0"/>
            <a:chExt cx="10144316" cy="1402646"/>
          </a:xfrm>
        </p:grpSpPr>
        <p:sp>
          <p:nvSpPr>
            <p:cNvPr name="TextBox 9" id="9"/>
            <p:cNvSpPr txBox="true"/>
            <p:nvPr/>
          </p:nvSpPr>
          <p:spPr>
            <a:xfrm rot="0">
              <a:off x="0" y="-57150"/>
              <a:ext cx="10144316"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2. XÂY DỰNG MÔ HÌNH</a:t>
              </a:r>
            </a:p>
          </p:txBody>
        </p:sp>
        <p:sp>
          <p:nvSpPr>
            <p:cNvPr name="TextBox 10" id="10"/>
            <p:cNvSpPr txBox="true"/>
            <p:nvPr/>
          </p:nvSpPr>
          <p:spPr>
            <a:xfrm rot="0">
              <a:off x="0" y="877501"/>
              <a:ext cx="10144316" cy="525145"/>
            </a:xfrm>
            <a:prstGeom prst="rect">
              <a:avLst/>
            </a:prstGeom>
          </p:spPr>
          <p:txBody>
            <a:bodyPr anchor="t" rtlCol="false" tIns="0" lIns="0" bIns="0" rIns="0">
              <a:spAutoFit/>
            </a:bodyPr>
            <a:lstStyle/>
            <a:p>
              <a:pPr algn="l">
                <a:lnSpc>
                  <a:spcPts val="3359"/>
                </a:lnSpc>
              </a:pPr>
              <a:r>
                <a:rPr lang="en-US" b="true" sz="2400">
                  <a:solidFill>
                    <a:srgbClr val="222222"/>
                  </a:solidFill>
                  <a:latin typeface="Lato Bold"/>
                  <a:ea typeface="Lato Bold"/>
                  <a:cs typeface="Lato Bold"/>
                  <a:sym typeface="Lato Bold"/>
                </a:rPr>
                <a:t>2.3. Mô hình học máy</a:t>
              </a:r>
            </a:p>
          </p:txBody>
        </p:sp>
      </p:grpSp>
      <p:sp>
        <p:nvSpPr>
          <p:cNvPr name="TextBox 11" id="11"/>
          <p:cNvSpPr txBox="true"/>
          <p:nvPr/>
        </p:nvSpPr>
        <p:spPr>
          <a:xfrm rot="0">
            <a:off x="15421791" y="9717361"/>
            <a:ext cx="2152174" cy="273685"/>
          </a:xfrm>
          <a:prstGeom prst="rect">
            <a:avLst/>
          </a:prstGeom>
        </p:spPr>
        <p:txBody>
          <a:bodyPr anchor="t" rtlCol="false" tIns="0" lIns="0" bIns="0" rIns="0">
            <a:spAutoFit/>
          </a:bodyPr>
          <a:lstStyle/>
          <a:p>
            <a:pPr algn="r">
              <a:lnSpc>
                <a:spcPts val="2240"/>
              </a:lnSpc>
            </a:pPr>
            <a:r>
              <a:rPr lang="en-US" sz="1600">
                <a:solidFill>
                  <a:srgbClr val="222222"/>
                </a:solidFill>
                <a:latin typeface="Lato"/>
                <a:ea typeface="Lato"/>
                <a:cs typeface="Lato"/>
                <a:sym typeface="Lato"/>
              </a:rPr>
              <a:t>SDG Analysis </a:t>
            </a:r>
            <a:r>
              <a:rPr lang="en-US" sz="1600">
                <a:solidFill>
                  <a:srgbClr val="222222"/>
                </a:solidFill>
                <a:latin typeface="Lato"/>
                <a:ea typeface="Lato"/>
                <a:cs typeface="Lato"/>
                <a:sym typeface="Lato"/>
              </a:rPr>
              <a:t>| 25.04.25</a:t>
            </a:r>
          </a:p>
        </p:txBody>
      </p:sp>
      <p:grpSp>
        <p:nvGrpSpPr>
          <p:cNvPr name="Group 12" id="12"/>
          <p:cNvGrpSpPr/>
          <p:nvPr/>
        </p:nvGrpSpPr>
        <p:grpSpPr>
          <a:xfrm rot="0">
            <a:off x="666358" y="2931985"/>
            <a:ext cx="10389723" cy="1890185"/>
            <a:chOff x="0" y="0"/>
            <a:chExt cx="13852965" cy="2520246"/>
          </a:xfrm>
        </p:grpSpPr>
        <p:sp>
          <p:nvSpPr>
            <p:cNvPr name="TextBox 13" id="13"/>
            <p:cNvSpPr txBox="true"/>
            <p:nvPr/>
          </p:nvSpPr>
          <p:spPr>
            <a:xfrm rot="0">
              <a:off x="0" y="-57150"/>
              <a:ext cx="13852965" cy="556683"/>
            </a:xfrm>
            <a:prstGeom prst="rect">
              <a:avLst/>
            </a:prstGeom>
          </p:spPr>
          <p:txBody>
            <a:bodyPr anchor="t" rtlCol="false" tIns="0" lIns="0" bIns="0" rIns="0">
              <a:spAutoFit/>
            </a:bodyPr>
            <a:lstStyle/>
            <a:p>
              <a:pPr algn="l">
                <a:lnSpc>
                  <a:spcPts val="3500"/>
                </a:lnSpc>
              </a:pPr>
            </a:p>
          </p:txBody>
        </p:sp>
        <p:sp>
          <p:nvSpPr>
            <p:cNvPr name="TextBox 14" id="14"/>
            <p:cNvSpPr txBox="true"/>
            <p:nvPr/>
          </p:nvSpPr>
          <p:spPr>
            <a:xfrm rot="0">
              <a:off x="0" y="877501"/>
              <a:ext cx="13852965" cy="1642745"/>
            </a:xfrm>
            <a:prstGeom prst="rect">
              <a:avLst/>
            </a:prstGeom>
          </p:spPr>
          <p:txBody>
            <a:bodyPr anchor="t" rtlCol="false" tIns="0" lIns="0" bIns="0" rIns="0">
              <a:spAutoFit/>
            </a:bodyPr>
            <a:lstStyle/>
            <a:p>
              <a:pPr algn="l">
                <a:lnSpc>
                  <a:spcPts val="3359"/>
                </a:lnSpc>
              </a:pPr>
              <a:r>
                <a:rPr lang="en-US" sz="2399" b="true">
                  <a:solidFill>
                    <a:srgbClr val="222222"/>
                  </a:solidFill>
                  <a:latin typeface="Lato Bold"/>
                  <a:ea typeface="Lato Bold"/>
                  <a:cs typeface="Lato Bold"/>
                  <a:sym typeface="Lato Bold"/>
                </a:rPr>
                <a:t>Linear Regression (Hồi q</a:t>
              </a:r>
              <a:r>
                <a:rPr lang="en-US" b="true" sz="2399">
                  <a:solidFill>
                    <a:srgbClr val="222222"/>
                  </a:solidFill>
                  <a:latin typeface="Lato Bold"/>
                  <a:ea typeface="Lato Bold"/>
                  <a:cs typeface="Lato Bold"/>
                  <a:sym typeface="Lato Bold"/>
                </a:rPr>
                <a:t>uy tuyến tính): </a:t>
              </a:r>
              <a:r>
                <a:rPr lang="en-US" sz="2399">
                  <a:solidFill>
                    <a:srgbClr val="222222"/>
                  </a:solidFill>
                  <a:latin typeface="Lato"/>
                  <a:ea typeface="Lato"/>
                  <a:cs typeface="Lato"/>
                  <a:sym typeface="Lato"/>
                </a:rPr>
                <a:t>một mô hình cơ bản giả định mối quan hệ tuyến tính giữa các biến đầu vào và biến mục tiêu, đóng vai trò như một đường cơ sở (baseline) để so sánh.  </a:t>
              </a:r>
            </a:p>
          </p:txBody>
        </p:sp>
      </p:grpSp>
      <p:grpSp>
        <p:nvGrpSpPr>
          <p:cNvPr name="Group 15" id="15"/>
          <p:cNvGrpSpPr/>
          <p:nvPr/>
        </p:nvGrpSpPr>
        <p:grpSpPr>
          <a:xfrm rot="0">
            <a:off x="666358" y="6593820"/>
            <a:ext cx="10389723" cy="2309285"/>
            <a:chOff x="0" y="0"/>
            <a:chExt cx="13852965" cy="3079046"/>
          </a:xfrm>
        </p:grpSpPr>
        <p:sp>
          <p:nvSpPr>
            <p:cNvPr name="TextBox 16" id="16"/>
            <p:cNvSpPr txBox="true"/>
            <p:nvPr/>
          </p:nvSpPr>
          <p:spPr>
            <a:xfrm rot="0">
              <a:off x="0" y="-57150"/>
              <a:ext cx="13852965" cy="556683"/>
            </a:xfrm>
            <a:prstGeom prst="rect">
              <a:avLst/>
            </a:prstGeom>
          </p:spPr>
          <p:txBody>
            <a:bodyPr anchor="t" rtlCol="false" tIns="0" lIns="0" bIns="0" rIns="0">
              <a:spAutoFit/>
            </a:bodyPr>
            <a:lstStyle/>
            <a:p>
              <a:pPr algn="l">
                <a:lnSpc>
                  <a:spcPts val="3500"/>
                </a:lnSpc>
              </a:pPr>
            </a:p>
          </p:txBody>
        </p:sp>
        <p:sp>
          <p:nvSpPr>
            <p:cNvPr name="TextBox 17" id="17"/>
            <p:cNvSpPr txBox="true"/>
            <p:nvPr/>
          </p:nvSpPr>
          <p:spPr>
            <a:xfrm rot="0">
              <a:off x="0" y="877501"/>
              <a:ext cx="13852965" cy="2201545"/>
            </a:xfrm>
            <a:prstGeom prst="rect">
              <a:avLst/>
            </a:prstGeom>
          </p:spPr>
          <p:txBody>
            <a:bodyPr anchor="t" rtlCol="false" tIns="0" lIns="0" bIns="0" rIns="0">
              <a:spAutoFit/>
            </a:bodyPr>
            <a:lstStyle/>
            <a:p>
              <a:pPr algn="l">
                <a:lnSpc>
                  <a:spcPts val="3359"/>
                </a:lnSpc>
              </a:pPr>
              <a:r>
                <a:rPr lang="en-US" sz="2399" b="true">
                  <a:solidFill>
                    <a:srgbClr val="222222"/>
                  </a:solidFill>
                  <a:latin typeface="Lato Bold"/>
                  <a:ea typeface="Lato Bold"/>
                  <a:cs typeface="Lato Bold"/>
                  <a:sym typeface="Lato Bold"/>
                </a:rPr>
                <a:t>XGBoost (Extreme Gradient Boosting): </a:t>
              </a:r>
              <a:r>
                <a:rPr lang="en-US" sz="2399">
                  <a:solidFill>
                    <a:srgbClr val="222222"/>
                  </a:solidFill>
                  <a:latin typeface="Lato"/>
                  <a:ea typeface="Lato"/>
                  <a:cs typeface="Lato"/>
                  <a:sym typeface="Lato"/>
                </a:rPr>
                <a:t>cũng là</a:t>
              </a:r>
              <a:r>
                <a:rPr lang="en-US" sz="2399">
                  <a:solidFill>
                    <a:srgbClr val="222222"/>
                  </a:solidFill>
                  <a:latin typeface="Lato"/>
                  <a:ea typeface="Lato"/>
                  <a:cs typeface="Lato"/>
                  <a:sym typeface="Lato"/>
                </a:rPr>
                <a:t> một thuật toán Ensemble nhưng dựa trên kỹ thuật Boosting. XGBoost xây dựng cây quyết định một cách tuần tự, tập trung khắc phục lỗi của các cây trước đó và tích hợp các kỹ thuật chính quy hóa mạnh mẽ, thường mang lại hiệu suất rất cao.  </a:t>
              </a:r>
            </a:p>
          </p:txBody>
        </p:sp>
      </p:grpSp>
      <p:grpSp>
        <p:nvGrpSpPr>
          <p:cNvPr name="Group 18" id="18"/>
          <p:cNvGrpSpPr/>
          <p:nvPr/>
        </p:nvGrpSpPr>
        <p:grpSpPr>
          <a:xfrm rot="0">
            <a:off x="666358" y="4525833"/>
            <a:ext cx="10389723" cy="2309285"/>
            <a:chOff x="0" y="0"/>
            <a:chExt cx="13852965" cy="3079046"/>
          </a:xfrm>
        </p:grpSpPr>
        <p:sp>
          <p:nvSpPr>
            <p:cNvPr name="TextBox 19" id="19"/>
            <p:cNvSpPr txBox="true"/>
            <p:nvPr/>
          </p:nvSpPr>
          <p:spPr>
            <a:xfrm rot="0">
              <a:off x="0" y="-57150"/>
              <a:ext cx="13852965" cy="556683"/>
            </a:xfrm>
            <a:prstGeom prst="rect">
              <a:avLst/>
            </a:prstGeom>
          </p:spPr>
          <p:txBody>
            <a:bodyPr anchor="t" rtlCol="false" tIns="0" lIns="0" bIns="0" rIns="0">
              <a:spAutoFit/>
            </a:bodyPr>
            <a:lstStyle/>
            <a:p>
              <a:pPr algn="l">
                <a:lnSpc>
                  <a:spcPts val="3500"/>
                </a:lnSpc>
              </a:pPr>
            </a:p>
          </p:txBody>
        </p:sp>
        <p:sp>
          <p:nvSpPr>
            <p:cNvPr name="TextBox 20" id="20"/>
            <p:cNvSpPr txBox="true"/>
            <p:nvPr/>
          </p:nvSpPr>
          <p:spPr>
            <a:xfrm rot="0">
              <a:off x="0" y="877501"/>
              <a:ext cx="13852965" cy="2201545"/>
            </a:xfrm>
            <a:prstGeom prst="rect">
              <a:avLst/>
            </a:prstGeom>
          </p:spPr>
          <p:txBody>
            <a:bodyPr anchor="t" rtlCol="false" tIns="0" lIns="0" bIns="0" rIns="0">
              <a:spAutoFit/>
            </a:bodyPr>
            <a:lstStyle/>
            <a:p>
              <a:pPr algn="l">
                <a:lnSpc>
                  <a:spcPts val="3359"/>
                </a:lnSpc>
              </a:pPr>
              <a:r>
                <a:rPr lang="en-US" sz="2399" b="true">
                  <a:solidFill>
                    <a:srgbClr val="222222"/>
                  </a:solidFill>
                  <a:latin typeface="Lato Bold"/>
                  <a:ea typeface="Lato Bold"/>
                  <a:cs typeface="Lato Bold"/>
                  <a:sym typeface="Lato Bold"/>
                </a:rPr>
                <a:t>Random Forest (Rừng ngẫ</a:t>
              </a:r>
              <a:r>
                <a:rPr lang="en-US" b="true" sz="2399">
                  <a:solidFill>
                    <a:srgbClr val="222222"/>
                  </a:solidFill>
                  <a:latin typeface="Lato Bold"/>
                  <a:ea typeface="Lato Bold"/>
                  <a:cs typeface="Lato Bold"/>
                  <a:sym typeface="Lato Bold"/>
                </a:rPr>
                <a:t>u nhiên): </a:t>
              </a:r>
              <a:r>
                <a:rPr lang="en-US" sz="2399">
                  <a:solidFill>
                    <a:srgbClr val="222222"/>
                  </a:solidFill>
                  <a:latin typeface="Lato"/>
                  <a:ea typeface="Lato"/>
                  <a:cs typeface="Lato"/>
                  <a:sym typeface="Lato"/>
                </a:rPr>
                <a:t>thuộc nhóm thuật toán Ensemble theo kỹ thuật Bagging. Random Forest xây dựng nhiều cây quyết định độc lập và tổng hợp kết quả, có khả năng mô hình hóa tốt các mối quan hệ phi tuyến và giảm thiểu hiện tượng overfitting.</a:t>
              </a:r>
              <a:r>
                <a:rPr lang="en-US" b="true" sz="2399">
                  <a:solidFill>
                    <a:srgbClr val="222222"/>
                  </a:solidFill>
                  <a:latin typeface="Lato Bold"/>
                  <a:ea typeface="Lato Bold"/>
                  <a:cs typeface="Lato Bold"/>
                  <a:sym typeface="Lato Bold"/>
                </a:rPr>
                <a:t>  </a:t>
              </a:r>
            </a:p>
          </p:txBody>
        </p:sp>
      </p:grpSp>
      <p:grpSp>
        <p:nvGrpSpPr>
          <p:cNvPr name="Group 21" id="21"/>
          <p:cNvGrpSpPr/>
          <p:nvPr/>
        </p:nvGrpSpPr>
        <p:grpSpPr>
          <a:xfrm rot="0">
            <a:off x="11646804" y="2522008"/>
            <a:ext cx="5974665" cy="5242985"/>
            <a:chOff x="0" y="0"/>
            <a:chExt cx="7966220" cy="6990646"/>
          </a:xfrm>
        </p:grpSpPr>
        <p:sp>
          <p:nvSpPr>
            <p:cNvPr name="TextBox 22" id="22"/>
            <p:cNvSpPr txBox="true"/>
            <p:nvPr/>
          </p:nvSpPr>
          <p:spPr>
            <a:xfrm rot="0">
              <a:off x="0" y="-57150"/>
              <a:ext cx="7966220" cy="556683"/>
            </a:xfrm>
            <a:prstGeom prst="rect">
              <a:avLst/>
            </a:prstGeom>
          </p:spPr>
          <p:txBody>
            <a:bodyPr anchor="t" rtlCol="false" tIns="0" lIns="0" bIns="0" rIns="0">
              <a:spAutoFit/>
            </a:bodyPr>
            <a:lstStyle/>
            <a:p>
              <a:pPr algn="l">
                <a:lnSpc>
                  <a:spcPts val="3500"/>
                </a:lnSpc>
              </a:pPr>
            </a:p>
          </p:txBody>
        </p:sp>
        <p:sp>
          <p:nvSpPr>
            <p:cNvPr name="TextBox 23" id="23"/>
            <p:cNvSpPr txBox="true"/>
            <p:nvPr/>
          </p:nvSpPr>
          <p:spPr>
            <a:xfrm rot="0">
              <a:off x="0" y="877501"/>
              <a:ext cx="7966220" cy="61131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 </a:t>
              </a:r>
            </a:p>
            <a:p>
              <a:pPr algn="l">
                <a:lnSpc>
                  <a:spcPts val="3359"/>
                </a:lnSpc>
              </a:pPr>
              <a:r>
                <a:rPr lang="en-US" sz="2399">
                  <a:solidFill>
                    <a:srgbClr val="222222"/>
                  </a:solidFill>
                  <a:latin typeface="Lato"/>
                  <a:ea typeface="Lato"/>
                  <a:cs typeface="Lato"/>
                  <a:sym typeface="Lato"/>
                </a:rPr>
                <a:t>Quá trình áp dụng kỹ thuật tối ưu hóa siêu tham số </a:t>
              </a:r>
              <a:r>
                <a:rPr lang="en-US" b="true" sz="2399">
                  <a:solidFill>
                    <a:srgbClr val="222222"/>
                  </a:solidFill>
                  <a:latin typeface="Lato Bold"/>
                  <a:ea typeface="Lato Bold"/>
                  <a:cs typeface="Lato Bold"/>
                  <a:sym typeface="Lato Bold"/>
                </a:rPr>
                <a:t>GridSearchCV</a:t>
              </a:r>
              <a:r>
                <a:rPr lang="en-US" sz="2399">
                  <a:solidFill>
                    <a:srgbClr val="222222"/>
                  </a:solidFill>
                  <a:latin typeface="Lato"/>
                  <a:ea typeface="Lato"/>
                  <a:cs typeface="Lato"/>
                  <a:sym typeface="Lato"/>
                </a:rPr>
                <a:t> đã xác định được các bộ tham số tối ưu: </a:t>
              </a:r>
            </a:p>
            <a:p>
              <a:pPr algn="l" marL="518158" indent="-259079" lvl="1">
                <a:lnSpc>
                  <a:spcPts val="3359"/>
                </a:lnSpc>
                <a:buFont typeface="Arial"/>
                <a:buChar char="•"/>
              </a:pPr>
              <a:r>
                <a:rPr lang="en-US" sz="2399">
                  <a:solidFill>
                    <a:srgbClr val="222222"/>
                  </a:solidFill>
                  <a:latin typeface="Lato"/>
                  <a:ea typeface="Lato"/>
                  <a:cs typeface="Lato"/>
                  <a:sym typeface="Lato"/>
                </a:rPr>
                <a:t>Đối với </a:t>
              </a:r>
              <a:r>
                <a:rPr lang="en-US" b="true" sz="2399">
                  <a:solidFill>
                    <a:srgbClr val="222222"/>
                  </a:solidFill>
                  <a:latin typeface="Lato Bold"/>
                  <a:ea typeface="Lato Bold"/>
                  <a:cs typeface="Lato Bold"/>
                  <a:sym typeface="Lato Bold"/>
                </a:rPr>
                <a:t>Random Forest</a:t>
              </a:r>
              <a:r>
                <a:rPr lang="en-US" sz="2399">
                  <a:solidFill>
                    <a:srgbClr val="222222"/>
                  </a:solidFill>
                  <a:latin typeface="Lato"/>
                  <a:ea typeface="Lato"/>
                  <a:cs typeface="Lato"/>
                  <a:sym typeface="Lato"/>
                </a:rPr>
                <a:t>, các tham số tốt nhất là max_depth=20, min_samples_split=5, và n_estimators=100Đ</a:t>
              </a:r>
            </a:p>
            <a:p>
              <a:pPr algn="l" marL="518158" indent="-259079" lvl="1">
                <a:lnSpc>
                  <a:spcPts val="3359"/>
                </a:lnSpc>
                <a:buFont typeface="Arial"/>
                <a:buChar char="•"/>
              </a:pPr>
              <a:r>
                <a:rPr lang="en-US" sz="2399">
                  <a:solidFill>
                    <a:srgbClr val="222222"/>
                  </a:solidFill>
                  <a:latin typeface="Lato"/>
                  <a:ea typeface="Lato"/>
                  <a:cs typeface="Lato"/>
                  <a:sym typeface="Lato"/>
                </a:rPr>
                <a:t>Đ</a:t>
              </a:r>
              <a:r>
                <a:rPr lang="en-US" sz="2399">
                  <a:solidFill>
                    <a:srgbClr val="222222"/>
                  </a:solidFill>
                  <a:latin typeface="Lato"/>
                  <a:ea typeface="Lato"/>
                  <a:cs typeface="Lato"/>
                  <a:sym typeface="Lato"/>
                </a:rPr>
                <a:t>ối với </a:t>
              </a:r>
              <a:r>
                <a:rPr lang="en-US" b="true" sz="2399">
                  <a:solidFill>
                    <a:srgbClr val="222222"/>
                  </a:solidFill>
                  <a:latin typeface="Lato Bold"/>
                  <a:ea typeface="Lato Bold"/>
                  <a:cs typeface="Lato Bold"/>
                  <a:sym typeface="Lato Bold"/>
                </a:rPr>
                <a:t>XGBoost</a:t>
              </a:r>
              <a:r>
                <a:rPr lang="en-US" sz="2399">
                  <a:solidFill>
                    <a:srgbClr val="222222"/>
                  </a:solidFill>
                  <a:latin typeface="Lato"/>
                  <a:ea typeface="Lato"/>
                  <a:cs typeface="Lato"/>
                  <a:sym typeface="Lato"/>
                </a:rPr>
                <a:t>, các tham số tối ưu là learning_rate=0.2, max_depth=3, và n_estimators=200.  </a:t>
              </a:r>
            </a:p>
          </p:txBody>
        </p:sp>
      </p:grpSp>
      <p:sp>
        <p:nvSpPr>
          <p:cNvPr name="AutoShape 24" id="24"/>
          <p:cNvSpPr/>
          <p:nvPr/>
        </p:nvSpPr>
        <p:spPr>
          <a:xfrm flipH="true">
            <a:off x="11351529" y="3667862"/>
            <a:ext cx="0" cy="4843656"/>
          </a:xfrm>
          <a:prstGeom prst="line">
            <a:avLst/>
          </a:prstGeom>
          <a:ln cap="flat" w="38100">
            <a:solidFill>
              <a:srgbClr val="A97A1D"/>
            </a:solidFill>
            <a:prstDash val="sysDash"/>
            <a:headEnd type="none" len="sm" w="sm"/>
            <a:tailEnd type="none" len="sm" w="sm"/>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028700" y="2829558"/>
            <a:ext cx="4480503" cy="2559571"/>
            <a:chOff x="0" y="0"/>
            <a:chExt cx="5974004" cy="3412761"/>
          </a:xfrm>
        </p:grpSpPr>
        <p:sp>
          <p:nvSpPr>
            <p:cNvPr name="TextBox 3" id="3"/>
            <p:cNvSpPr txBox="true"/>
            <p:nvPr/>
          </p:nvSpPr>
          <p:spPr>
            <a:xfrm rot="0">
              <a:off x="0" y="652416"/>
              <a:ext cx="5974004" cy="2760345"/>
            </a:xfrm>
            <a:prstGeom prst="rect">
              <a:avLst/>
            </a:prstGeom>
          </p:spPr>
          <p:txBody>
            <a:bodyPr anchor="t" rtlCol="false" tIns="0" lIns="0" bIns="0" rIns="0">
              <a:spAutoFit/>
            </a:bodyPr>
            <a:lstStyle/>
            <a:p>
              <a:pPr algn="l">
                <a:lnSpc>
                  <a:spcPts val="3359"/>
                </a:lnSpc>
              </a:pPr>
              <a:r>
                <a:rPr lang="en-US" b="true" sz="2400">
                  <a:solidFill>
                    <a:srgbClr val="222222"/>
                  </a:solidFill>
                  <a:latin typeface="Lato Bold"/>
                  <a:ea typeface="Lato Bold"/>
                  <a:cs typeface="Lato Bold"/>
                  <a:sym typeface="Lato Bold"/>
                </a:rPr>
                <a:t>M</a:t>
              </a:r>
              <a:r>
                <a:rPr lang="en-US" b="true" sz="2400">
                  <a:solidFill>
                    <a:srgbClr val="222222"/>
                  </a:solidFill>
                  <a:latin typeface="Lato Bold"/>
                  <a:ea typeface="Lato Bold"/>
                  <a:cs typeface="Lato Bold"/>
                  <a:sym typeface="Lato Bold"/>
                </a:rPr>
                <a:t>ean Squared Error </a:t>
              </a:r>
              <a:r>
                <a:rPr lang="en-US" sz="2400">
                  <a:solidFill>
                    <a:srgbClr val="222222"/>
                  </a:solidFill>
                  <a:latin typeface="Lato"/>
                  <a:ea typeface="Lato"/>
                  <a:cs typeface="Lato"/>
                  <a:sym typeface="Lato"/>
                </a:rPr>
                <a:t>(MSE - Sai số bình phương trung bình) đo lường trung bình bình phương của sai số, nhạy cảm hơn với các lỗi lớn. </a:t>
              </a:r>
            </a:p>
          </p:txBody>
        </p:sp>
        <p:sp>
          <p:nvSpPr>
            <p:cNvPr name="AutoShape 4" id="4"/>
            <p:cNvSpPr/>
            <p:nvPr/>
          </p:nvSpPr>
          <p:spPr>
            <a:xfrm rot="0">
              <a:off x="0" y="0"/>
              <a:ext cx="682425" cy="72982"/>
            </a:xfrm>
            <a:prstGeom prst="rect">
              <a:avLst/>
            </a:prstGeom>
            <a:solidFill>
              <a:srgbClr val="BF8B2E"/>
            </a:solidFill>
          </p:spPr>
        </p:sp>
      </p:grpSp>
      <p:grpSp>
        <p:nvGrpSpPr>
          <p:cNvPr name="Group 5" id="5"/>
          <p:cNvGrpSpPr/>
          <p:nvPr/>
        </p:nvGrpSpPr>
        <p:grpSpPr>
          <a:xfrm rot="0">
            <a:off x="6903748" y="2829558"/>
            <a:ext cx="4480503" cy="2559571"/>
            <a:chOff x="0" y="0"/>
            <a:chExt cx="5974004" cy="3412761"/>
          </a:xfrm>
        </p:grpSpPr>
        <p:sp>
          <p:nvSpPr>
            <p:cNvPr name="TextBox 6" id="6"/>
            <p:cNvSpPr txBox="true"/>
            <p:nvPr/>
          </p:nvSpPr>
          <p:spPr>
            <a:xfrm rot="0">
              <a:off x="0" y="652416"/>
              <a:ext cx="5974004" cy="2760345"/>
            </a:xfrm>
            <a:prstGeom prst="rect">
              <a:avLst/>
            </a:prstGeom>
          </p:spPr>
          <p:txBody>
            <a:bodyPr anchor="t" rtlCol="false" tIns="0" lIns="0" bIns="0" rIns="0">
              <a:spAutoFit/>
            </a:bodyPr>
            <a:lstStyle/>
            <a:p>
              <a:pPr algn="l">
                <a:lnSpc>
                  <a:spcPts val="3359"/>
                </a:lnSpc>
              </a:pPr>
              <a:r>
                <a:rPr lang="en-US" sz="2400" b="true">
                  <a:solidFill>
                    <a:srgbClr val="222222"/>
                  </a:solidFill>
                  <a:latin typeface="Lato Bold"/>
                  <a:ea typeface="Lato Bold"/>
                  <a:cs typeface="Lato Bold"/>
                  <a:sym typeface="Lato Bold"/>
                </a:rPr>
                <a:t>Mean Absolute Erro</a:t>
              </a:r>
              <a:r>
                <a:rPr lang="en-US" b="true" sz="2400">
                  <a:solidFill>
                    <a:srgbClr val="222222"/>
                  </a:solidFill>
                  <a:latin typeface="Lato Bold"/>
                  <a:ea typeface="Lato Bold"/>
                  <a:cs typeface="Lato Bold"/>
                  <a:sym typeface="Lato Bold"/>
                </a:rPr>
                <a:t>r </a:t>
              </a:r>
              <a:r>
                <a:rPr lang="en-US" sz="2400">
                  <a:solidFill>
                    <a:srgbClr val="222222"/>
                  </a:solidFill>
                  <a:latin typeface="Lato"/>
                  <a:ea typeface="Lato"/>
                  <a:cs typeface="Lato"/>
                  <a:sym typeface="Lato"/>
                </a:rPr>
                <a:t>(MAE - Sai số tuyệt đối trung bình) đo lường trung bình giá trị tuyệt đối của sai số, dễ diễn giải hơn vì cùng đơn vị với biến mục tiêu. </a:t>
              </a:r>
            </a:p>
          </p:txBody>
        </p:sp>
        <p:sp>
          <p:nvSpPr>
            <p:cNvPr name="AutoShape 7" id="7"/>
            <p:cNvSpPr/>
            <p:nvPr/>
          </p:nvSpPr>
          <p:spPr>
            <a:xfrm rot="0">
              <a:off x="0" y="0"/>
              <a:ext cx="682425" cy="72982"/>
            </a:xfrm>
            <a:prstGeom prst="rect">
              <a:avLst/>
            </a:prstGeom>
            <a:solidFill>
              <a:srgbClr val="BF8B2E"/>
            </a:solidFill>
          </p:spPr>
        </p:sp>
      </p:grpSp>
      <p:grpSp>
        <p:nvGrpSpPr>
          <p:cNvPr name="Group 8" id="8"/>
          <p:cNvGrpSpPr/>
          <p:nvPr/>
        </p:nvGrpSpPr>
        <p:grpSpPr>
          <a:xfrm rot="0">
            <a:off x="12778797" y="2829558"/>
            <a:ext cx="4480503" cy="2559571"/>
            <a:chOff x="0" y="0"/>
            <a:chExt cx="5974004" cy="3412761"/>
          </a:xfrm>
        </p:grpSpPr>
        <p:sp>
          <p:nvSpPr>
            <p:cNvPr name="TextBox 9" id="9"/>
            <p:cNvSpPr txBox="true"/>
            <p:nvPr/>
          </p:nvSpPr>
          <p:spPr>
            <a:xfrm rot="0">
              <a:off x="0" y="652416"/>
              <a:ext cx="5974004" cy="2760345"/>
            </a:xfrm>
            <a:prstGeom prst="rect">
              <a:avLst/>
            </a:prstGeom>
          </p:spPr>
          <p:txBody>
            <a:bodyPr anchor="t" rtlCol="false" tIns="0" lIns="0" bIns="0" rIns="0">
              <a:spAutoFit/>
            </a:bodyPr>
            <a:lstStyle/>
            <a:p>
              <a:pPr algn="l">
                <a:lnSpc>
                  <a:spcPts val="3359"/>
                </a:lnSpc>
              </a:pPr>
              <a:r>
                <a:rPr lang="en-US" sz="2400" b="true">
                  <a:solidFill>
                    <a:srgbClr val="222222"/>
                  </a:solidFill>
                  <a:latin typeface="Lato Bold"/>
                  <a:ea typeface="Lato Bold"/>
                  <a:cs typeface="Lato Bold"/>
                  <a:sym typeface="Lato Bold"/>
                </a:rPr>
                <a:t>R-square</a:t>
              </a:r>
              <a:r>
                <a:rPr lang="en-US" b="true" sz="2400">
                  <a:solidFill>
                    <a:srgbClr val="222222"/>
                  </a:solidFill>
                  <a:latin typeface="Lato Bold"/>
                  <a:ea typeface="Lato Bold"/>
                  <a:cs typeface="Lato Bold"/>
                  <a:sym typeface="Lato Bold"/>
                </a:rPr>
                <a:t>d</a:t>
              </a:r>
              <a:r>
                <a:rPr lang="en-US" sz="2400">
                  <a:solidFill>
                    <a:srgbClr val="222222"/>
                  </a:solidFill>
                  <a:latin typeface="Lato"/>
                  <a:ea typeface="Lato"/>
                  <a:cs typeface="Lato"/>
                  <a:sym typeface="Lato"/>
                </a:rPr>
                <a:t> (</a:t>
              </a:r>
              <a:r>
                <a:rPr lang="en-US" sz="2400">
                  <a:solidFill>
                    <a:srgbClr val="222222"/>
                  </a:solidFill>
                  <a:latin typeface="Lato"/>
                  <a:ea typeface="Lato"/>
                  <a:cs typeface="Lato"/>
                  <a:sym typeface="Lato"/>
                </a:rPr>
                <a:t>R2 - Hệ số xác định), cho biết tỷ lệ phương sai của biến mục tiêu mà mô hình giải thích được, với giá trị càng gần 1 càng tốt.</a:t>
              </a:r>
            </a:p>
          </p:txBody>
        </p:sp>
        <p:sp>
          <p:nvSpPr>
            <p:cNvPr name="AutoShape 10" id="10"/>
            <p:cNvSpPr/>
            <p:nvPr/>
          </p:nvSpPr>
          <p:spPr>
            <a:xfrm rot="0">
              <a:off x="0" y="0"/>
              <a:ext cx="682425" cy="72982"/>
            </a:xfrm>
            <a:prstGeom prst="rect">
              <a:avLst/>
            </a:prstGeom>
            <a:solidFill>
              <a:srgbClr val="BF8B2E"/>
            </a:solidFill>
          </p:spPr>
        </p:sp>
      </p:grpSp>
      <p:sp>
        <p:nvSpPr>
          <p:cNvPr name="TextBox 11" id="11"/>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grpSp>
        <p:nvGrpSpPr>
          <p:cNvPr name="Group 12" id="12"/>
          <p:cNvGrpSpPr/>
          <p:nvPr/>
        </p:nvGrpSpPr>
        <p:grpSpPr>
          <a:xfrm rot="0">
            <a:off x="16066224" y="9009920"/>
            <a:ext cx="1193076" cy="496759"/>
            <a:chOff x="0" y="0"/>
            <a:chExt cx="1590768" cy="662345"/>
          </a:xfrm>
        </p:grpSpPr>
        <p:grpSp>
          <p:nvGrpSpPr>
            <p:cNvPr name="Group 13" id="13"/>
            <p:cNvGrpSpPr/>
            <p:nvPr/>
          </p:nvGrpSpPr>
          <p:grpSpPr>
            <a:xfrm rot="0">
              <a:off x="0" y="0"/>
              <a:ext cx="1590768" cy="662345"/>
              <a:chOff x="0" y="0"/>
              <a:chExt cx="2656710" cy="1106170"/>
            </a:xfrm>
          </p:grpSpPr>
          <p:sp>
            <p:nvSpPr>
              <p:cNvPr name="Freeform 14" id="14"/>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222222"/>
              </a:solidFill>
            </p:spPr>
          </p:sp>
        </p:grpSp>
        <p:sp>
          <p:nvSpPr>
            <p:cNvPr name="AutoShape 15" id="15"/>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TextBox 16" id="16"/>
          <p:cNvSpPr txBox="true"/>
          <p:nvPr/>
        </p:nvSpPr>
        <p:spPr>
          <a:xfrm rot="0">
            <a:off x="1028700" y="945905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graphicFrame>
        <p:nvGraphicFramePr>
          <p:cNvPr name="Object 17" id="17"/>
          <p:cNvGraphicFramePr/>
          <p:nvPr/>
        </p:nvGraphicFramePr>
        <p:xfrm>
          <a:off x="3862933" y="5747887"/>
          <a:ext cx="5029200" cy="1676400"/>
        </p:xfrm>
        <a:graphic>
          <a:graphicData uri="http://schemas.openxmlformats.org/presentationml/2006/ole">
            <p:oleObj imgW="6032500" imgH="26797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grpSp>
        <p:nvGrpSpPr>
          <p:cNvPr name="Group 18" id="18"/>
          <p:cNvGrpSpPr/>
          <p:nvPr/>
        </p:nvGrpSpPr>
        <p:grpSpPr>
          <a:xfrm rot="0">
            <a:off x="840382" y="1777574"/>
            <a:ext cx="7608237" cy="1051985"/>
            <a:chOff x="0" y="0"/>
            <a:chExt cx="10144316" cy="1402646"/>
          </a:xfrm>
        </p:grpSpPr>
        <p:sp>
          <p:nvSpPr>
            <p:cNvPr name="TextBox 19" id="19"/>
            <p:cNvSpPr txBox="true"/>
            <p:nvPr/>
          </p:nvSpPr>
          <p:spPr>
            <a:xfrm rot="0">
              <a:off x="0" y="-57150"/>
              <a:ext cx="10144316"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3. ĐÁNH GIÁ MÔ HÌNH</a:t>
              </a:r>
            </a:p>
          </p:txBody>
        </p:sp>
        <p:sp>
          <p:nvSpPr>
            <p:cNvPr name="TextBox 20" id="20"/>
            <p:cNvSpPr txBox="true"/>
            <p:nvPr/>
          </p:nvSpPr>
          <p:spPr>
            <a:xfrm rot="0">
              <a:off x="0" y="877501"/>
              <a:ext cx="10144316" cy="525145"/>
            </a:xfrm>
            <a:prstGeom prst="rect">
              <a:avLst/>
            </a:prstGeom>
          </p:spPr>
          <p:txBody>
            <a:bodyPr anchor="t" rtlCol="false" tIns="0" lIns="0" bIns="0" rIns="0">
              <a:spAutoFit/>
            </a:bodyPr>
            <a:lstStyle/>
            <a:p>
              <a:pPr algn="l">
                <a:lnSpc>
                  <a:spcPts val="3359"/>
                </a:lnSpc>
              </a:pP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277589" y="725843"/>
            <a:ext cx="9798230" cy="8062067"/>
          </a:xfrm>
          <a:prstGeom prst="rect">
            <a:avLst/>
          </a:prstGeom>
        </p:spPr>
      </p:pic>
      <p:grpSp>
        <p:nvGrpSpPr>
          <p:cNvPr name="Group 3" id="3"/>
          <p:cNvGrpSpPr/>
          <p:nvPr/>
        </p:nvGrpSpPr>
        <p:grpSpPr>
          <a:xfrm rot="0">
            <a:off x="1028700" y="3870617"/>
            <a:ext cx="7249086" cy="1772519"/>
            <a:chOff x="0" y="0"/>
            <a:chExt cx="9665448" cy="2363359"/>
          </a:xfrm>
        </p:grpSpPr>
        <p:sp>
          <p:nvSpPr>
            <p:cNvPr name="TextBox 4" id="4"/>
            <p:cNvSpPr txBox="true"/>
            <p:nvPr/>
          </p:nvSpPr>
          <p:spPr>
            <a:xfrm rot="0">
              <a:off x="0" y="1067959"/>
              <a:ext cx="9665448" cy="1295400"/>
            </a:xfrm>
            <a:prstGeom prst="rect">
              <a:avLst/>
            </a:prstGeom>
          </p:spPr>
          <p:txBody>
            <a:bodyPr anchor="t" rtlCol="false" tIns="0" lIns="0" bIns="0" rIns="0">
              <a:spAutoFit/>
            </a:bodyPr>
            <a:lstStyle/>
            <a:p>
              <a:pPr algn="l" marL="0" indent="0" lvl="0">
                <a:lnSpc>
                  <a:spcPts val="7680"/>
                </a:lnSpc>
                <a:spcBef>
                  <a:spcPct val="0"/>
                </a:spcBef>
              </a:pPr>
              <a:r>
                <a:rPr lang="en-US" b="true" sz="6400">
                  <a:solidFill>
                    <a:srgbClr val="000000"/>
                  </a:solidFill>
                  <a:latin typeface="Lato Bold"/>
                  <a:ea typeface="Lato Bold"/>
                  <a:cs typeface="Lato Bold"/>
                  <a:sym typeface="Lato Bold"/>
                </a:rPr>
                <a:t>Kết quả nghiệm thu</a:t>
              </a:r>
            </a:p>
          </p:txBody>
        </p:sp>
        <p:sp>
          <p:nvSpPr>
            <p:cNvPr name="TextBox 5" id="5"/>
            <p:cNvSpPr txBox="true"/>
            <p:nvPr/>
          </p:nvSpPr>
          <p:spPr>
            <a:xfrm rot="0">
              <a:off x="0" y="-57150"/>
              <a:ext cx="9665448" cy="556683"/>
            </a:xfrm>
            <a:prstGeom prst="rect">
              <a:avLst/>
            </a:prstGeom>
          </p:spPr>
          <p:txBody>
            <a:bodyPr anchor="t" rtlCol="false" tIns="0" lIns="0" bIns="0" rIns="0">
              <a:spAutoFit/>
            </a:bodyPr>
            <a:lstStyle/>
            <a:p>
              <a:pPr algn="l">
                <a:lnSpc>
                  <a:spcPts val="3500"/>
                </a:lnSpc>
              </a:pPr>
              <a:r>
                <a:rPr lang="en-US" sz="2500">
                  <a:solidFill>
                    <a:srgbClr val="000000"/>
                  </a:solidFill>
                  <a:latin typeface="Lato"/>
                  <a:ea typeface="Lato"/>
                  <a:cs typeface="Lato"/>
                  <a:sym typeface="Lato"/>
                </a:rPr>
                <a:t>PHẦN 6</a:t>
              </a:r>
            </a:p>
          </p:txBody>
        </p:sp>
      </p:grpSp>
      <p:sp>
        <p:nvSpPr>
          <p:cNvPr name="TextBox 6" id="6"/>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7" id="7"/>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8041" y="1625983"/>
            <a:ext cx="11301259" cy="3517517"/>
          </a:xfrm>
          <a:custGeom>
            <a:avLst/>
            <a:gdLst/>
            <a:ahLst/>
            <a:cxnLst/>
            <a:rect r="r" b="b" t="t" l="l"/>
            <a:pathLst>
              <a:path h="3517517" w="11301259">
                <a:moveTo>
                  <a:pt x="0" y="0"/>
                </a:moveTo>
                <a:lnTo>
                  <a:pt x="11301259" y="0"/>
                </a:lnTo>
                <a:lnTo>
                  <a:pt x="11301259" y="3517517"/>
                </a:lnTo>
                <a:lnTo>
                  <a:pt x="0" y="3517517"/>
                </a:lnTo>
                <a:lnTo>
                  <a:pt x="0" y="0"/>
                </a:lnTo>
                <a:close/>
              </a:path>
            </a:pathLst>
          </a:custGeom>
          <a:blipFill>
            <a:blip r:embed="rId2"/>
            <a:stretch>
              <a:fillRect l="0" t="0" r="0" b="0"/>
            </a:stretch>
          </a:blipFill>
          <a:ln w="9525" cap="sq">
            <a:solidFill>
              <a:srgbClr val="000000"/>
            </a:solidFill>
            <a:prstDash val="solid"/>
            <a:miter/>
          </a:ln>
        </p:spPr>
      </p:sp>
      <p:sp>
        <p:nvSpPr>
          <p:cNvPr name="TextBox 3" id="3"/>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4" id="4"/>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
        <p:nvSpPr>
          <p:cNvPr name="TextBox 5" id="5"/>
          <p:cNvSpPr txBox="true"/>
          <p:nvPr/>
        </p:nvSpPr>
        <p:spPr>
          <a:xfrm rot="0">
            <a:off x="813992" y="5553075"/>
            <a:ext cx="7684122" cy="1856269"/>
          </a:xfrm>
          <a:prstGeom prst="rect">
            <a:avLst/>
          </a:prstGeom>
        </p:spPr>
        <p:txBody>
          <a:bodyPr anchor="t" rtlCol="false" tIns="0" lIns="0" bIns="0" rIns="0">
            <a:spAutoFit/>
          </a:bodyPr>
          <a:lstStyle/>
          <a:p>
            <a:pPr algn="l">
              <a:lnSpc>
                <a:spcPts val="3735"/>
              </a:lnSpc>
            </a:pPr>
            <a:r>
              <a:rPr lang="en-US" b="true" sz="2668">
                <a:solidFill>
                  <a:srgbClr val="545454"/>
                </a:solidFill>
                <a:latin typeface="Lato Bold"/>
                <a:ea typeface="Lato Bold"/>
                <a:cs typeface="Lato Bold"/>
                <a:sym typeface="Lato Bold"/>
              </a:rPr>
              <a:t>Linear Regression (LR):</a:t>
            </a:r>
          </a:p>
          <a:p>
            <a:pPr algn="l" marL="576142" indent="-288071" lvl="1">
              <a:lnSpc>
                <a:spcPts val="3735"/>
              </a:lnSpc>
              <a:buFont typeface="Arial"/>
              <a:buChar char="•"/>
            </a:pPr>
            <a:r>
              <a:rPr lang="en-US" sz="2668">
                <a:solidFill>
                  <a:srgbClr val="545454"/>
                </a:solidFill>
                <a:latin typeface="Lato"/>
                <a:ea typeface="Lato"/>
                <a:cs typeface="Lato"/>
                <a:sym typeface="Lato"/>
              </a:rPr>
              <a:t>Dự báo </a:t>
            </a:r>
            <a:r>
              <a:rPr lang="en-US" sz="2668">
                <a:solidFill>
                  <a:srgbClr val="545454"/>
                </a:solidFill>
                <a:latin typeface="Lato"/>
                <a:ea typeface="Lato"/>
                <a:cs typeface="Lato"/>
                <a:sym typeface="Lato"/>
              </a:rPr>
              <a:t>c</a:t>
            </a:r>
            <a:r>
              <a:rPr lang="en-US" sz="2668">
                <a:solidFill>
                  <a:srgbClr val="545454"/>
                </a:solidFill>
                <a:latin typeface="Lato"/>
                <a:ea typeface="Lato"/>
                <a:cs typeface="Lato"/>
                <a:sym typeface="Lato"/>
              </a:rPr>
              <a:t>hỉ số</a:t>
            </a:r>
            <a:r>
              <a:rPr lang="en-US" sz="2668">
                <a:solidFill>
                  <a:srgbClr val="545454"/>
                </a:solidFill>
                <a:latin typeface="Lato"/>
                <a:ea typeface="Lato"/>
                <a:cs typeface="Lato"/>
                <a:sym typeface="Lato"/>
              </a:rPr>
              <a:t> SDG Index</a:t>
            </a:r>
            <a:r>
              <a:rPr lang="en-US" sz="2668">
                <a:solidFill>
                  <a:srgbClr val="545454"/>
                </a:solidFill>
                <a:latin typeface="Lato"/>
                <a:ea typeface="Lato"/>
                <a:cs typeface="Lato"/>
                <a:sym typeface="Lato"/>
              </a:rPr>
              <a:t> của Việt Nam có xu hướng tăng đều từ năm 2025 đến 2030,</a:t>
            </a:r>
            <a:r>
              <a:rPr lang="en-US" sz="2668">
                <a:solidFill>
                  <a:srgbClr val="545454"/>
                </a:solidFill>
                <a:latin typeface="Lato"/>
                <a:ea typeface="Lato"/>
                <a:cs typeface="Lato"/>
                <a:sym typeface="Lato"/>
              </a:rPr>
              <a:t> t</a:t>
            </a:r>
            <a:r>
              <a:rPr lang="en-US" sz="2668">
                <a:solidFill>
                  <a:srgbClr val="545454"/>
                </a:solidFill>
                <a:latin typeface="Lato"/>
                <a:ea typeface="Lato"/>
                <a:cs typeface="Lato"/>
                <a:sym typeface="Lato"/>
              </a:rPr>
              <a:t>ừ 76.19 đến 79.91.</a:t>
            </a:r>
          </a:p>
        </p:txBody>
      </p:sp>
      <p:sp>
        <p:nvSpPr>
          <p:cNvPr name="TextBox 6" id="6"/>
          <p:cNvSpPr txBox="true"/>
          <p:nvPr/>
        </p:nvSpPr>
        <p:spPr>
          <a:xfrm rot="0">
            <a:off x="1062101" y="3136380"/>
            <a:ext cx="3205032" cy="971550"/>
          </a:xfrm>
          <a:prstGeom prst="rect">
            <a:avLst/>
          </a:prstGeom>
        </p:spPr>
        <p:txBody>
          <a:bodyPr anchor="t" rtlCol="false" tIns="0" lIns="0" bIns="0" rIns="0">
            <a:spAutoFit/>
          </a:bodyPr>
          <a:lstStyle/>
          <a:p>
            <a:pPr algn="l" marL="0" indent="0" lvl="0">
              <a:lnSpc>
                <a:spcPts val="7680"/>
              </a:lnSpc>
              <a:spcBef>
                <a:spcPct val="0"/>
              </a:spcBef>
            </a:pPr>
            <a:r>
              <a:rPr lang="en-US" b="true" sz="6400">
                <a:solidFill>
                  <a:srgbClr val="000000"/>
                </a:solidFill>
                <a:latin typeface="Lato Bold"/>
                <a:ea typeface="Lato Bold"/>
                <a:cs typeface="Lato Bold"/>
                <a:sym typeface="Lato Bold"/>
              </a:rPr>
              <a:t>Kết quả</a:t>
            </a:r>
          </a:p>
        </p:txBody>
      </p:sp>
      <p:sp>
        <p:nvSpPr>
          <p:cNvPr name="TextBox 7" id="7"/>
          <p:cNvSpPr txBox="true"/>
          <p:nvPr/>
        </p:nvSpPr>
        <p:spPr>
          <a:xfrm rot="0">
            <a:off x="10174917" y="5553075"/>
            <a:ext cx="7684122" cy="1389544"/>
          </a:xfrm>
          <a:prstGeom prst="rect">
            <a:avLst/>
          </a:prstGeom>
        </p:spPr>
        <p:txBody>
          <a:bodyPr anchor="t" rtlCol="false" tIns="0" lIns="0" bIns="0" rIns="0">
            <a:spAutoFit/>
          </a:bodyPr>
          <a:lstStyle/>
          <a:p>
            <a:pPr algn="l">
              <a:lnSpc>
                <a:spcPts val="3735"/>
              </a:lnSpc>
            </a:pPr>
            <a:r>
              <a:rPr lang="en-US" b="true" sz="2668">
                <a:solidFill>
                  <a:srgbClr val="545454"/>
                </a:solidFill>
                <a:latin typeface="Lato Bold"/>
                <a:ea typeface="Lato Bold"/>
                <a:cs typeface="Lato Bold"/>
                <a:sym typeface="Lato Bold"/>
              </a:rPr>
              <a:t>Random Forest (RF):</a:t>
            </a:r>
          </a:p>
          <a:p>
            <a:pPr algn="l" marL="576142" indent="-288071" lvl="1">
              <a:lnSpc>
                <a:spcPts val="3735"/>
              </a:lnSpc>
              <a:buFont typeface="Arial"/>
              <a:buChar char="•"/>
            </a:pPr>
            <a:r>
              <a:rPr lang="en-US" sz="2668">
                <a:solidFill>
                  <a:srgbClr val="545454"/>
                </a:solidFill>
                <a:latin typeface="Lato"/>
                <a:ea typeface="Lato"/>
                <a:cs typeface="Lato"/>
                <a:sym typeface="Lato"/>
              </a:rPr>
              <a:t>Dự báo tương tự, với mức độ tăng trưởng từ 70.83 trong 2025 đến 71.62 vào năm 2030.</a:t>
            </a:r>
          </a:p>
        </p:txBody>
      </p:sp>
      <p:sp>
        <p:nvSpPr>
          <p:cNvPr name="TextBox 8" id="8"/>
          <p:cNvSpPr txBox="true"/>
          <p:nvPr/>
        </p:nvSpPr>
        <p:spPr>
          <a:xfrm rot="0">
            <a:off x="6332856" y="7720167"/>
            <a:ext cx="7684122" cy="1856269"/>
          </a:xfrm>
          <a:prstGeom prst="rect">
            <a:avLst/>
          </a:prstGeom>
        </p:spPr>
        <p:txBody>
          <a:bodyPr anchor="t" rtlCol="false" tIns="0" lIns="0" bIns="0" rIns="0">
            <a:spAutoFit/>
          </a:bodyPr>
          <a:lstStyle/>
          <a:p>
            <a:pPr algn="l">
              <a:lnSpc>
                <a:spcPts val="3735"/>
              </a:lnSpc>
            </a:pPr>
            <a:r>
              <a:rPr lang="en-US" b="true" sz="2668">
                <a:solidFill>
                  <a:srgbClr val="545454"/>
                </a:solidFill>
                <a:latin typeface="Lato Bold"/>
                <a:ea typeface="Lato Bold"/>
                <a:cs typeface="Lato Bold"/>
                <a:sym typeface="Lato Bold"/>
              </a:rPr>
              <a:t>XGBoost (XGB):</a:t>
            </a:r>
          </a:p>
          <a:p>
            <a:pPr algn="l" marL="576142" indent="-288071" lvl="1">
              <a:lnSpc>
                <a:spcPts val="3735"/>
              </a:lnSpc>
              <a:buFont typeface="Arial"/>
              <a:buChar char="•"/>
            </a:pPr>
            <a:r>
              <a:rPr lang="en-US" sz="2668">
                <a:solidFill>
                  <a:srgbClr val="545454"/>
                </a:solidFill>
                <a:latin typeface="Lato"/>
                <a:ea typeface="Lato"/>
                <a:cs typeface="Lato"/>
                <a:sym typeface="Lato"/>
              </a:rPr>
              <a:t>Kết quả dự báo </a:t>
            </a:r>
            <a:r>
              <a:rPr lang="en-US" sz="2668">
                <a:solidFill>
                  <a:srgbClr val="545454"/>
                </a:solidFill>
                <a:latin typeface="Lato"/>
                <a:ea typeface="Lato"/>
                <a:cs typeface="Lato"/>
                <a:sym typeface="Lato"/>
              </a:rPr>
              <a:t>cho </a:t>
            </a:r>
            <a:r>
              <a:rPr lang="en-US" sz="2668">
                <a:solidFill>
                  <a:srgbClr val="545454"/>
                </a:solidFill>
                <a:latin typeface="Lato"/>
                <a:ea typeface="Lato"/>
                <a:cs typeface="Lato"/>
                <a:sym typeface="Lato"/>
              </a:rPr>
              <a:t>thấy chỉ số SDG Index sẽ dao độn</a:t>
            </a:r>
            <a:r>
              <a:rPr lang="en-US" sz="2668">
                <a:solidFill>
                  <a:srgbClr val="545454"/>
                </a:solidFill>
                <a:latin typeface="Lato"/>
                <a:ea typeface="Lato"/>
                <a:cs typeface="Lato"/>
                <a:sym typeface="Lato"/>
              </a:rPr>
              <a:t>g</a:t>
            </a:r>
            <a:r>
              <a:rPr lang="en-US" sz="2668">
                <a:solidFill>
                  <a:srgbClr val="545454"/>
                </a:solidFill>
                <a:latin typeface="Lato"/>
                <a:ea typeface="Lato"/>
                <a:cs typeface="Lato"/>
                <a:sym typeface="Lato"/>
              </a:rPr>
              <a:t> từ 71.27 vào năm</a:t>
            </a:r>
            <a:r>
              <a:rPr lang="en-US" sz="2668">
                <a:solidFill>
                  <a:srgbClr val="545454"/>
                </a:solidFill>
                <a:latin typeface="Lato"/>
                <a:ea typeface="Lato"/>
                <a:cs typeface="Lato"/>
                <a:sym typeface="Lato"/>
              </a:rPr>
              <a:t> 2025 đến 71.68 </a:t>
            </a:r>
            <a:r>
              <a:rPr lang="en-US" sz="2668">
                <a:solidFill>
                  <a:srgbClr val="545454"/>
                </a:solidFill>
                <a:latin typeface="Lato"/>
                <a:ea typeface="Lato"/>
                <a:cs typeface="Lato"/>
                <a:sym typeface="Lato"/>
              </a:rPr>
              <a:t>trong năm 2030</a:t>
            </a:r>
            <a:r>
              <a:rPr lang="en-US" sz="2668">
                <a:solidFill>
                  <a:srgbClr val="545454"/>
                </a:solidFill>
                <a:latin typeface="Lato"/>
                <a:ea typeface="Lato"/>
                <a:cs typeface="Lato"/>
                <a:sym typeface="Lato"/>
              </a:rPr>
              <a: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1641699"/>
            <a:ext cx="11301259" cy="5579997"/>
          </a:xfrm>
          <a:custGeom>
            <a:avLst/>
            <a:gdLst/>
            <a:ahLst/>
            <a:cxnLst/>
            <a:rect r="r" b="b" t="t" l="l"/>
            <a:pathLst>
              <a:path h="5579997" w="11301259">
                <a:moveTo>
                  <a:pt x="0" y="0"/>
                </a:moveTo>
                <a:lnTo>
                  <a:pt x="11301258" y="0"/>
                </a:lnTo>
                <a:lnTo>
                  <a:pt x="11301258" y="5579997"/>
                </a:lnTo>
                <a:lnTo>
                  <a:pt x="0" y="5579997"/>
                </a:lnTo>
                <a:lnTo>
                  <a:pt x="0" y="0"/>
                </a:lnTo>
                <a:close/>
              </a:path>
            </a:pathLst>
          </a:custGeom>
          <a:blipFill>
            <a:blip r:embed="rId2"/>
            <a:stretch>
              <a:fillRect l="0" t="0" r="0" b="0"/>
            </a:stretch>
          </a:blipFill>
        </p:spPr>
      </p:sp>
      <p:sp>
        <p:nvSpPr>
          <p:cNvPr name="TextBox 3" id="3"/>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4" id="4"/>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
        <p:nvSpPr>
          <p:cNvPr name="TextBox 5" id="5"/>
          <p:cNvSpPr txBox="true"/>
          <p:nvPr/>
        </p:nvSpPr>
        <p:spPr>
          <a:xfrm rot="0">
            <a:off x="3831941" y="7688421"/>
            <a:ext cx="11490411" cy="400050"/>
          </a:xfrm>
          <a:prstGeom prst="rect">
            <a:avLst/>
          </a:prstGeom>
        </p:spPr>
        <p:txBody>
          <a:bodyPr anchor="t" rtlCol="false" tIns="0" lIns="0" bIns="0" rIns="0">
            <a:spAutoFit/>
          </a:bodyPr>
          <a:lstStyle/>
          <a:p>
            <a:pPr algn="l" marL="0" indent="0" lvl="0">
              <a:lnSpc>
                <a:spcPts val="3120"/>
              </a:lnSpc>
              <a:spcBef>
                <a:spcPct val="0"/>
              </a:spcBef>
            </a:pPr>
            <a:r>
              <a:rPr lang="en-US" b="true" sz="2600">
                <a:solidFill>
                  <a:srgbClr val="000000"/>
                </a:solidFill>
                <a:latin typeface="Lato Bold"/>
                <a:ea typeface="Lato Bold"/>
                <a:cs typeface="Lato Bold"/>
                <a:sym typeface="Lato Bold"/>
              </a:rPr>
              <a:t>Biểu đồ trực quan hóa dự đoán điểm SDG của Việt Nam từ 2025 - 2030</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22504" y="1490782"/>
            <a:ext cx="8442991" cy="5878433"/>
          </a:xfrm>
          <a:custGeom>
            <a:avLst/>
            <a:gdLst/>
            <a:ahLst/>
            <a:cxnLst/>
            <a:rect r="r" b="b" t="t" l="l"/>
            <a:pathLst>
              <a:path h="5878433" w="8442991">
                <a:moveTo>
                  <a:pt x="0" y="0"/>
                </a:moveTo>
                <a:lnTo>
                  <a:pt x="8442992" y="0"/>
                </a:lnTo>
                <a:lnTo>
                  <a:pt x="8442992" y="5878432"/>
                </a:lnTo>
                <a:lnTo>
                  <a:pt x="0" y="5878432"/>
                </a:lnTo>
                <a:lnTo>
                  <a:pt x="0" y="0"/>
                </a:lnTo>
                <a:close/>
              </a:path>
            </a:pathLst>
          </a:custGeom>
          <a:blipFill>
            <a:blip r:embed="rId2"/>
            <a:stretch>
              <a:fillRect l="0" t="0" r="0" b="0"/>
            </a:stretch>
          </a:blipFill>
        </p:spPr>
      </p:sp>
      <p:sp>
        <p:nvSpPr>
          <p:cNvPr name="TextBox 3" id="3"/>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4" id="4"/>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
        <p:nvSpPr>
          <p:cNvPr name="TextBox 5" id="5"/>
          <p:cNvSpPr txBox="true"/>
          <p:nvPr/>
        </p:nvSpPr>
        <p:spPr>
          <a:xfrm rot="0">
            <a:off x="8063109" y="7667123"/>
            <a:ext cx="2161782" cy="400050"/>
          </a:xfrm>
          <a:prstGeom prst="rect">
            <a:avLst/>
          </a:prstGeom>
        </p:spPr>
        <p:txBody>
          <a:bodyPr anchor="t" rtlCol="false" tIns="0" lIns="0" bIns="0" rIns="0">
            <a:spAutoFit/>
          </a:bodyPr>
          <a:lstStyle/>
          <a:p>
            <a:pPr algn="l" marL="0" indent="0" lvl="0">
              <a:lnSpc>
                <a:spcPts val="3120"/>
              </a:lnSpc>
              <a:spcBef>
                <a:spcPct val="0"/>
              </a:spcBef>
            </a:pPr>
            <a:r>
              <a:rPr lang="en-US" b="true" sz="2600">
                <a:solidFill>
                  <a:srgbClr val="000000"/>
                </a:solidFill>
                <a:latin typeface="Lato Bold"/>
                <a:ea typeface="Lato Bold"/>
                <a:cs typeface="Lato Bold"/>
                <a:sym typeface="Lato Bold"/>
              </a:rPr>
              <a:t>Waterfall Plot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664890"/>
            <a:ext cx="6957220" cy="6957220"/>
            <a:chOff x="0" y="0"/>
            <a:chExt cx="6350000" cy="6350000"/>
          </a:xfrm>
        </p:grpSpPr>
        <p:sp>
          <p:nvSpPr>
            <p:cNvPr name="Freeform 3" id="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0" t="-24891" r="0" b="-24891"/>
              </a:stretch>
            </a:blipFill>
          </p:spPr>
        </p:sp>
      </p:grpSp>
      <p:grpSp>
        <p:nvGrpSpPr>
          <p:cNvPr name="Group 4" id="4"/>
          <p:cNvGrpSpPr/>
          <p:nvPr/>
        </p:nvGrpSpPr>
        <p:grpSpPr>
          <a:xfrm rot="0">
            <a:off x="8958991" y="4257241"/>
            <a:ext cx="7249086" cy="1772519"/>
            <a:chOff x="0" y="0"/>
            <a:chExt cx="9665448" cy="2363359"/>
          </a:xfrm>
        </p:grpSpPr>
        <p:sp>
          <p:nvSpPr>
            <p:cNvPr name="TextBox 5" id="5"/>
            <p:cNvSpPr txBox="true"/>
            <p:nvPr/>
          </p:nvSpPr>
          <p:spPr>
            <a:xfrm rot="0">
              <a:off x="0" y="1067959"/>
              <a:ext cx="9665448" cy="1295400"/>
            </a:xfrm>
            <a:prstGeom prst="rect">
              <a:avLst/>
            </a:prstGeom>
          </p:spPr>
          <p:txBody>
            <a:bodyPr anchor="t" rtlCol="false" tIns="0" lIns="0" bIns="0" rIns="0">
              <a:spAutoFit/>
            </a:bodyPr>
            <a:lstStyle/>
            <a:p>
              <a:pPr algn="l" marL="0" indent="0" lvl="0">
                <a:lnSpc>
                  <a:spcPts val="7680"/>
                </a:lnSpc>
                <a:spcBef>
                  <a:spcPct val="0"/>
                </a:spcBef>
              </a:pPr>
              <a:r>
                <a:rPr lang="en-US" b="true" sz="6400">
                  <a:solidFill>
                    <a:srgbClr val="000000"/>
                  </a:solidFill>
                  <a:latin typeface="Lato Bold"/>
                  <a:ea typeface="Lato Bold"/>
                  <a:cs typeface="Lato Bold"/>
                  <a:sym typeface="Lato Bold"/>
                </a:rPr>
                <a:t>Thảo luận</a:t>
              </a:r>
            </a:p>
          </p:txBody>
        </p:sp>
        <p:sp>
          <p:nvSpPr>
            <p:cNvPr name="TextBox 6" id="6"/>
            <p:cNvSpPr txBox="true"/>
            <p:nvPr/>
          </p:nvSpPr>
          <p:spPr>
            <a:xfrm rot="0">
              <a:off x="0" y="-57150"/>
              <a:ext cx="9665448" cy="556683"/>
            </a:xfrm>
            <a:prstGeom prst="rect">
              <a:avLst/>
            </a:prstGeom>
          </p:spPr>
          <p:txBody>
            <a:bodyPr anchor="t" rtlCol="false" tIns="0" lIns="0" bIns="0" rIns="0">
              <a:spAutoFit/>
            </a:bodyPr>
            <a:lstStyle/>
            <a:p>
              <a:pPr algn="l">
                <a:lnSpc>
                  <a:spcPts val="3500"/>
                </a:lnSpc>
              </a:pPr>
              <a:r>
                <a:rPr lang="en-US" sz="2500">
                  <a:solidFill>
                    <a:srgbClr val="000000"/>
                  </a:solidFill>
                  <a:latin typeface="Lato"/>
                  <a:ea typeface="Lato"/>
                  <a:cs typeface="Lato"/>
                  <a:sym typeface="Lato"/>
                </a:rPr>
                <a:t>PHẦN 7</a:t>
              </a:r>
            </a:p>
          </p:txBody>
        </p:sp>
      </p:grpSp>
      <p:sp>
        <p:nvSpPr>
          <p:cNvPr name="TextBox 7" id="7"/>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
        <p:nvSpPr>
          <p:cNvPr name="TextBox 8" id="8"/>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sp>
        <p:nvSpPr>
          <p:cNvPr name="Freeform 2" id="2"/>
          <p:cNvSpPr/>
          <p:nvPr/>
        </p:nvSpPr>
        <p:spPr>
          <a:xfrm flipH="false" flipV="false" rot="0">
            <a:off x="6601782" y="-154186"/>
            <a:ext cx="12076101" cy="10595372"/>
          </a:xfrm>
          <a:custGeom>
            <a:avLst/>
            <a:gdLst/>
            <a:ahLst/>
            <a:cxnLst/>
            <a:rect r="r" b="b" t="t" l="l"/>
            <a:pathLst>
              <a:path h="10595372" w="12076101">
                <a:moveTo>
                  <a:pt x="0" y="0"/>
                </a:moveTo>
                <a:lnTo>
                  <a:pt x="12076101" y="0"/>
                </a:lnTo>
                <a:lnTo>
                  <a:pt x="12076101" y="10595372"/>
                </a:lnTo>
                <a:lnTo>
                  <a:pt x="0" y="10595372"/>
                </a:lnTo>
                <a:lnTo>
                  <a:pt x="0" y="0"/>
                </a:lnTo>
                <a:close/>
              </a:path>
            </a:pathLst>
          </a:custGeom>
          <a:blipFill>
            <a:blip r:embed="rId2">
              <a:alphaModFix amt="30000"/>
            </a:blip>
            <a:stretch>
              <a:fillRect l="-15762" t="0" r="-15762" b="0"/>
            </a:stretch>
          </a:blipFill>
        </p:spPr>
      </p:sp>
      <p:grpSp>
        <p:nvGrpSpPr>
          <p:cNvPr name="Group 3" id="3"/>
          <p:cNvGrpSpPr/>
          <p:nvPr/>
        </p:nvGrpSpPr>
        <p:grpSpPr>
          <a:xfrm rot="0">
            <a:off x="-1004780" y="0"/>
            <a:ext cx="8517081" cy="10287000"/>
            <a:chOff x="0" y="0"/>
            <a:chExt cx="1584598" cy="1913890"/>
          </a:xfrm>
        </p:grpSpPr>
        <p:sp>
          <p:nvSpPr>
            <p:cNvPr name="Freeform 4" id="4"/>
            <p:cNvSpPr/>
            <p:nvPr/>
          </p:nvSpPr>
          <p:spPr>
            <a:xfrm flipH="false" flipV="false" rot="0">
              <a:off x="0" y="0"/>
              <a:ext cx="1584598" cy="1913890"/>
            </a:xfrm>
            <a:custGeom>
              <a:avLst/>
              <a:gdLst/>
              <a:ahLst/>
              <a:cxnLst/>
              <a:rect r="r" b="b" t="t" l="l"/>
              <a:pathLst>
                <a:path h="1913890" w="1584598">
                  <a:moveTo>
                    <a:pt x="1460138" y="1913890"/>
                  </a:moveTo>
                  <a:lnTo>
                    <a:pt x="124460" y="1913890"/>
                  </a:lnTo>
                  <a:cubicBezTo>
                    <a:pt x="55880" y="1913890"/>
                    <a:pt x="0" y="1858010"/>
                    <a:pt x="0" y="1789430"/>
                  </a:cubicBezTo>
                  <a:lnTo>
                    <a:pt x="0" y="124460"/>
                  </a:lnTo>
                  <a:cubicBezTo>
                    <a:pt x="0" y="55880"/>
                    <a:pt x="55880" y="0"/>
                    <a:pt x="124460" y="0"/>
                  </a:cubicBezTo>
                  <a:lnTo>
                    <a:pt x="1460138" y="0"/>
                  </a:lnTo>
                  <a:cubicBezTo>
                    <a:pt x="1528718" y="0"/>
                    <a:pt x="1584598" y="55880"/>
                    <a:pt x="1584598" y="124460"/>
                  </a:cubicBezTo>
                  <a:lnTo>
                    <a:pt x="1584598" y="1789430"/>
                  </a:lnTo>
                  <a:cubicBezTo>
                    <a:pt x="1584598" y="1858010"/>
                    <a:pt x="1528718" y="1913890"/>
                    <a:pt x="1460138" y="1913890"/>
                  </a:cubicBezTo>
                  <a:close/>
                </a:path>
              </a:pathLst>
            </a:custGeom>
            <a:solidFill>
              <a:srgbClr val="FFFFFF"/>
            </a:solidFill>
          </p:spPr>
        </p:sp>
      </p:grpSp>
      <p:sp>
        <p:nvSpPr>
          <p:cNvPr name="TextBox 5" id="5"/>
          <p:cNvSpPr txBox="true"/>
          <p:nvPr/>
        </p:nvSpPr>
        <p:spPr>
          <a:xfrm rot="0">
            <a:off x="1028700" y="4448175"/>
            <a:ext cx="5951352" cy="1381125"/>
          </a:xfrm>
          <a:prstGeom prst="rect">
            <a:avLst/>
          </a:prstGeom>
        </p:spPr>
        <p:txBody>
          <a:bodyPr anchor="t" rtlCol="false" tIns="0" lIns="0" bIns="0" rIns="0">
            <a:spAutoFit/>
          </a:bodyPr>
          <a:lstStyle/>
          <a:p>
            <a:pPr algn="l">
              <a:lnSpc>
                <a:spcPts val="10800"/>
              </a:lnSpc>
            </a:pPr>
            <a:r>
              <a:rPr lang="en-US" b="true" sz="9000">
                <a:solidFill>
                  <a:srgbClr val="222222"/>
                </a:solidFill>
                <a:latin typeface="Lato Bold"/>
                <a:ea typeface="Lato Bold"/>
                <a:cs typeface="Lato Bold"/>
                <a:sym typeface="Lato Bold"/>
              </a:rPr>
              <a:t>Thank you!</a:t>
            </a:r>
          </a:p>
        </p:txBody>
      </p:sp>
      <p:sp>
        <p:nvSpPr>
          <p:cNvPr name="TextBox 6" id="6"/>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B2B2B"/>
                </a:solidFill>
                <a:latin typeface="Lato"/>
                <a:ea typeface="Lato"/>
                <a:cs typeface="Lato"/>
                <a:sym typeface="Lato"/>
              </a:rPr>
              <a:t>SDG Analysis </a:t>
            </a:r>
            <a:r>
              <a:rPr lang="en-US" sz="2099">
                <a:solidFill>
                  <a:srgbClr val="2B2B2B"/>
                </a:solidFill>
                <a:latin typeface="Lato"/>
                <a:ea typeface="Lato"/>
                <a:cs typeface="Lato"/>
                <a:sym typeface="Lato"/>
              </a:rPr>
              <a:t>| 25.04.25</a:t>
            </a:r>
          </a:p>
        </p:txBody>
      </p:sp>
      <p:sp>
        <p:nvSpPr>
          <p:cNvPr name="TextBox 7" id="7"/>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055" r="0" b="-9055"/>
            </a:stretch>
          </a:blipFill>
        </p:spPr>
      </p:sp>
      <p:grpSp>
        <p:nvGrpSpPr>
          <p:cNvPr name="Group 3" id="3"/>
          <p:cNvGrpSpPr/>
          <p:nvPr/>
        </p:nvGrpSpPr>
        <p:grpSpPr>
          <a:xfrm rot="0">
            <a:off x="16066224" y="9009920"/>
            <a:ext cx="1193076" cy="496759"/>
            <a:chOff x="0" y="0"/>
            <a:chExt cx="1590768" cy="662345"/>
          </a:xfrm>
        </p:grpSpPr>
        <p:grpSp>
          <p:nvGrpSpPr>
            <p:cNvPr name="Group 4" id="4"/>
            <p:cNvGrpSpPr/>
            <p:nvPr/>
          </p:nvGrpSpPr>
          <p:grpSpPr>
            <a:xfrm rot="0">
              <a:off x="0" y="0"/>
              <a:ext cx="1590768" cy="662345"/>
              <a:chOff x="0" y="0"/>
              <a:chExt cx="2656710" cy="1106170"/>
            </a:xfrm>
          </p:grpSpPr>
          <p:sp>
            <p:nvSpPr>
              <p:cNvPr name="Freeform 5" id="5"/>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6" id="6"/>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Freeform 7" id="7"/>
          <p:cNvSpPr/>
          <p:nvPr/>
        </p:nvSpPr>
        <p:spPr>
          <a:xfrm flipH="false" flipV="false" rot="0">
            <a:off x="716832" y="3417798"/>
            <a:ext cx="11511120" cy="5453393"/>
          </a:xfrm>
          <a:custGeom>
            <a:avLst/>
            <a:gdLst/>
            <a:ahLst/>
            <a:cxnLst/>
            <a:rect r="r" b="b" t="t" l="l"/>
            <a:pathLst>
              <a:path h="5453393" w="11511120">
                <a:moveTo>
                  <a:pt x="0" y="0"/>
                </a:moveTo>
                <a:lnTo>
                  <a:pt x="11511120" y="0"/>
                </a:lnTo>
                <a:lnTo>
                  <a:pt x="11511120" y="5453393"/>
                </a:lnTo>
                <a:lnTo>
                  <a:pt x="0" y="5453393"/>
                </a:lnTo>
                <a:lnTo>
                  <a:pt x="0" y="0"/>
                </a:lnTo>
                <a:close/>
              </a:path>
            </a:pathLst>
          </a:custGeom>
          <a:blipFill>
            <a:blip r:embed="rId3"/>
            <a:stretch>
              <a:fillRect l="0" t="0" r="0" b="0"/>
            </a:stretch>
          </a:blipFill>
        </p:spPr>
      </p:sp>
      <p:sp>
        <p:nvSpPr>
          <p:cNvPr name="TextBox 8" id="8"/>
          <p:cNvSpPr txBox="true"/>
          <p:nvPr/>
        </p:nvSpPr>
        <p:spPr>
          <a:xfrm rot="0">
            <a:off x="716832" y="1318226"/>
            <a:ext cx="4588162" cy="1390650"/>
          </a:xfrm>
          <a:prstGeom prst="rect">
            <a:avLst/>
          </a:prstGeom>
        </p:spPr>
        <p:txBody>
          <a:bodyPr anchor="t" rtlCol="false" tIns="0" lIns="0" bIns="0" rIns="0">
            <a:spAutoFit/>
          </a:bodyPr>
          <a:lstStyle/>
          <a:p>
            <a:pPr algn="l" marL="0" indent="0" lvl="0">
              <a:lnSpc>
                <a:spcPts val="5492"/>
              </a:lnSpc>
              <a:spcBef>
                <a:spcPct val="0"/>
              </a:spcBef>
            </a:pPr>
            <a:r>
              <a:rPr lang="en-US" b="true" sz="4577" u="none">
                <a:solidFill>
                  <a:srgbClr val="FCC30B"/>
                </a:solidFill>
                <a:latin typeface="Lato Bold"/>
                <a:ea typeface="Lato Bold"/>
                <a:cs typeface="Lato Bold"/>
                <a:sym typeface="Lato Bold"/>
              </a:rPr>
              <a:t>Bối cảnh</a:t>
            </a:r>
            <a:r>
              <a:rPr lang="en-US" b="true" sz="4577" u="none">
                <a:solidFill>
                  <a:srgbClr val="FFFFFF"/>
                </a:solidFill>
                <a:latin typeface="Lato Bold"/>
                <a:ea typeface="Lato Bold"/>
                <a:cs typeface="Lato Bold"/>
                <a:sym typeface="Lato Bold"/>
              </a:rPr>
              <a:t> và </a:t>
            </a:r>
            <a:r>
              <a:rPr lang="en-US" b="true" sz="4577" u="none">
                <a:solidFill>
                  <a:srgbClr val="FCC30B"/>
                </a:solidFill>
                <a:latin typeface="Lato Bold"/>
                <a:ea typeface="Lato Bold"/>
                <a:cs typeface="Lato Bold"/>
                <a:sym typeface="Lato Bold"/>
              </a:rPr>
              <a:t>lý do</a:t>
            </a:r>
            <a:r>
              <a:rPr lang="en-US" b="true" sz="4577" u="none">
                <a:solidFill>
                  <a:srgbClr val="FFFFFF"/>
                </a:solidFill>
                <a:latin typeface="Lato Bold"/>
                <a:ea typeface="Lato Bold"/>
                <a:cs typeface="Lato Bold"/>
                <a:sym typeface="Lato Bold"/>
              </a:rPr>
              <a:t> chọn đề tài</a:t>
            </a:r>
          </a:p>
        </p:txBody>
      </p:sp>
      <p:sp>
        <p:nvSpPr>
          <p:cNvPr name="TextBox 9" id="9"/>
          <p:cNvSpPr txBox="true"/>
          <p:nvPr/>
        </p:nvSpPr>
        <p:spPr>
          <a:xfrm rot="0">
            <a:off x="716832" y="1752828"/>
            <a:ext cx="4033150" cy="208285"/>
          </a:xfrm>
          <a:prstGeom prst="rect">
            <a:avLst/>
          </a:prstGeom>
        </p:spPr>
        <p:txBody>
          <a:bodyPr anchor="t" rtlCol="false" tIns="0" lIns="0" bIns="0" rIns="0">
            <a:spAutoFit/>
          </a:bodyPr>
          <a:lstStyle/>
          <a:p>
            <a:pPr algn="l">
              <a:lnSpc>
                <a:spcPts val="1678"/>
              </a:lnSpc>
            </a:pPr>
          </a:p>
        </p:txBody>
      </p:sp>
      <p:sp>
        <p:nvSpPr>
          <p:cNvPr name="TextBox 10" id="10"/>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a:solidFill>
                  <a:srgbClr val="FFFFFF"/>
                </a:solidFill>
                <a:latin typeface="Lato"/>
                <a:ea typeface="Lato"/>
                <a:cs typeface="Lato"/>
                <a:sym typeface="Lato"/>
              </a:rPr>
              <a:t>Group 8 - IS403.P22</a:t>
            </a:r>
          </a:p>
        </p:txBody>
      </p:sp>
      <p:sp>
        <p:nvSpPr>
          <p:cNvPr name="TextBox 11" id="11"/>
          <p:cNvSpPr txBox="true"/>
          <p:nvPr/>
        </p:nvSpPr>
        <p:spPr>
          <a:xfrm rot="0">
            <a:off x="13350777" y="9136905"/>
            <a:ext cx="2152174" cy="273685"/>
          </a:xfrm>
          <a:prstGeom prst="rect">
            <a:avLst/>
          </a:prstGeom>
        </p:spPr>
        <p:txBody>
          <a:bodyPr anchor="t" rtlCol="false" tIns="0" lIns="0" bIns="0" rIns="0">
            <a:spAutoFit/>
          </a:bodyPr>
          <a:lstStyle/>
          <a:p>
            <a:pPr algn="r">
              <a:lnSpc>
                <a:spcPts val="2240"/>
              </a:lnSpc>
            </a:pPr>
            <a:r>
              <a:rPr lang="en-US" sz="1600">
                <a:solidFill>
                  <a:srgbClr val="FFFFFF"/>
                </a:solidFill>
                <a:latin typeface="Lato"/>
                <a:ea typeface="Lato"/>
                <a:cs typeface="Lato"/>
                <a:sym typeface="Lato"/>
              </a:rPr>
              <a:t>SDG Analysis </a:t>
            </a:r>
            <a:r>
              <a:rPr lang="en-US" sz="1600">
                <a:solidFill>
                  <a:srgbClr val="FFFFFF"/>
                </a:solidFill>
                <a:latin typeface="Lato"/>
                <a:ea typeface="Lato"/>
                <a:cs typeface="Lato"/>
                <a:sym typeface="Lato"/>
              </a:rPr>
              <a:t>| 25.04.25</a:t>
            </a:r>
          </a:p>
        </p:txBody>
      </p:sp>
      <p:sp>
        <p:nvSpPr>
          <p:cNvPr name="TextBox 12" id="12"/>
          <p:cNvSpPr txBox="true"/>
          <p:nvPr/>
        </p:nvSpPr>
        <p:spPr>
          <a:xfrm rot="0">
            <a:off x="12494692" y="7204345"/>
            <a:ext cx="4964407" cy="1390650"/>
          </a:xfrm>
          <a:prstGeom prst="rect">
            <a:avLst/>
          </a:prstGeom>
        </p:spPr>
        <p:txBody>
          <a:bodyPr anchor="t" rtlCol="false" tIns="0" lIns="0" bIns="0" rIns="0">
            <a:spAutoFit/>
          </a:bodyPr>
          <a:lstStyle/>
          <a:p>
            <a:pPr algn="l" marL="0" indent="0" lvl="0">
              <a:lnSpc>
                <a:spcPts val="5492"/>
              </a:lnSpc>
              <a:spcBef>
                <a:spcPct val="0"/>
              </a:spcBef>
            </a:pPr>
            <a:r>
              <a:rPr lang="en-US" b="true" sz="4577">
                <a:solidFill>
                  <a:srgbClr val="FFFFFF"/>
                </a:solidFill>
                <a:latin typeface="Lato Bold"/>
                <a:ea typeface="Lato Bold"/>
                <a:cs typeface="Lato Bold"/>
                <a:sym typeface="Lato Bold"/>
              </a:rPr>
              <a:t>Mô hình phát triển bền vững và </a:t>
            </a:r>
            <a:r>
              <a:rPr lang="en-US" b="true" sz="4577">
                <a:solidFill>
                  <a:srgbClr val="FCC30B"/>
                </a:solidFill>
                <a:latin typeface="Lato Bold"/>
                <a:ea typeface="Lato Bold"/>
                <a:cs typeface="Lato Bold"/>
                <a:sym typeface="Lato Bold"/>
              </a:rPr>
              <a:t>SDGs</a:t>
            </a:r>
          </a:p>
        </p:txBody>
      </p:sp>
      <p:sp>
        <p:nvSpPr>
          <p:cNvPr name="TextBox 13" id="13"/>
          <p:cNvSpPr txBox="true"/>
          <p:nvPr/>
        </p:nvSpPr>
        <p:spPr>
          <a:xfrm rot="0">
            <a:off x="5089596" y="716508"/>
            <a:ext cx="12898765" cy="2082165"/>
          </a:xfrm>
          <a:prstGeom prst="rect">
            <a:avLst/>
          </a:prstGeom>
        </p:spPr>
        <p:txBody>
          <a:bodyPr anchor="t" rtlCol="false" tIns="0" lIns="0" bIns="0" rIns="0">
            <a:spAutoFit/>
          </a:bodyPr>
          <a:lstStyle/>
          <a:p>
            <a:pPr algn="l" marL="518158" indent="-259079" lvl="1">
              <a:lnSpc>
                <a:spcPts val="3359"/>
              </a:lnSpc>
              <a:buFont typeface="Arial"/>
              <a:buChar char="•"/>
            </a:pPr>
            <a:r>
              <a:rPr lang="en-US" sz="2399">
                <a:solidFill>
                  <a:srgbClr val="FFFFFF"/>
                </a:solidFill>
                <a:latin typeface="Lato"/>
                <a:ea typeface="Lato"/>
                <a:cs typeface="Lato"/>
                <a:sym typeface="Lato"/>
              </a:rPr>
              <a:t>Việt Nam đạt được những thành tựu kinh tế đáng kể trong hai thập kỷ qua và là một trong những </a:t>
            </a:r>
            <a:r>
              <a:rPr lang="en-US" b="true" sz="2399">
                <a:solidFill>
                  <a:srgbClr val="FCC30B"/>
                </a:solidFill>
                <a:latin typeface="Lato Bold"/>
                <a:ea typeface="Lato Bold"/>
                <a:cs typeface="Lato Bold"/>
                <a:sym typeface="Lato Bold"/>
              </a:rPr>
              <a:t>nền kinh tế phát triển nhanh nhất</a:t>
            </a:r>
            <a:r>
              <a:rPr lang="en-US" sz="2399">
                <a:solidFill>
                  <a:srgbClr val="FFFFFF"/>
                </a:solidFill>
                <a:latin typeface="Lato"/>
                <a:ea typeface="Lato"/>
                <a:cs typeface="Lato"/>
                <a:sym typeface="Lato"/>
              </a:rPr>
              <a:t> khu vực Đông Nam Á.  </a:t>
            </a:r>
          </a:p>
          <a:p>
            <a:pPr algn="l" marL="518158" indent="-259079" lvl="1">
              <a:lnSpc>
                <a:spcPts val="3359"/>
              </a:lnSpc>
              <a:buFont typeface="Arial"/>
              <a:buChar char="•"/>
            </a:pPr>
            <a:r>
              <a:rPr lang="en-US" sz="2399">
                <a:solidFill>
                  <a:srgbClr val="FFFFFF"/>
                </a:solidFill>
                <a:latin typeface="Lato"/>
                <a:ea typeface="Lato"/>
                <a:cs typeface="Lato"/>
                <a:sym typeface="Lato"/>
              </a:rPr>
              <a:t>Từ năm 2015, với việc Liên Hợp Quốc thông qua </a:t>
            </a:r>
            <a:r>
              <a:rPr lang="en-US" b="true" sz="2399">
                <a:solidFill>
                  <a:srgbClr val="FCC30B"/>
                </a:solidFill>
                <a:latin typeface="Lato Bold"/>
                <a:ea typeface="Lato Bold"/>
                <a:cs typeface="Lato Bold"/>
                <a:sym typeface="Lato Bold"/>
              </a:rPr>
              <a:t>17 mục tiêu phát triển bền vững (SDGs)</a:t>
            </a:r>
            <a:r>
              <a:rPr lang="en-US" sz="2399">
                <a:solidFill>
                  <a:srgbClr val="FFFFFF"/>
                </a:solidFill>
                <a:latin typeface="Lato"/>
                <a:ea typeface="Lato"/>
                <a:cs typeface="Lato"/>
                <a:sym typeface="Lato"/>
              </a:rPr>
              <a:t>, Việt Nam đã cam kết và tích hợp các mục tiêu này vào chiến lược phát triển kinh tế - xã hội.</a:t>
            </a:r>
          </a:p>
          <a:p>
            <a:pPr algn="l" marL="518158" indent="-259079" lvl="1">
              <a:lnSpc>
                <a:spcPts val="3359"/>
              </a:lnSpc>
              <a:buFont typeface="Arial"/>
              <a:buChar char="•"/>
            </a:pPr>
            <a:r>
              <a:rPr lang="en-US" sz="2399">
                <a:solidFill>
                  <a:srgbClr val="FFFFFF"/>
                </a:solidFill>
                <a:latin typeface="Lato"/>
                <a:ea typeface="Lato"/>
                <a:cs typeface="Lato"/>
                <a:sym typeface="Lato"/>
              </a:rPr>
              <a:t>Mặc dù tiến bộ, thứ hạng SDG của Việt Nam vẫn còn khiếm tốn.</a:t>
            </a:r>
          </a:p>
        </p:txBody>
      </p:sp>
      <p:sp>
        <p:nvSpPr>
          <p:cNvPr name="TextBox 14" id="14"/>
          <p:cNvSpPr txBox="true"/>
          <p:nvPr/>
        </p:nvSpPr>
        <p:spPr>
          <a:xfrm rot="0">
            <a:off x="12494692" y="3449955"/>
            <a:ext cx="5493670" cy="3339465"/>
          </a:xfrm>
          <a:prstGeom prst="rect">
            <a:avLst/>
          </a:prstGeom>
        </p:spPr>
        <p:txBody>
          <a:bodyPr anchor="t" rtlCol="false" tIns="0" lIns="0" bIns="0" rIns="0">
            <a:spAutoFit/>
          </a:bodyPr>
          <a:lstStyle/>
          <a:p>
            <a:pPr algn="l">
              <a:lnSpc>
                <a:spcPts val="3359"/>
              </a:lnSpc>
            </a:pPr>
            <a:r>
              <a:rPr lang="en-US" sz="2399" b="true">
                <a:solidFill>
                  <a:srgbClr val="FCC30B"/>
                </a:solidFill>
                <a:latin typeface="Lato Bold"/>
                <a:ea typeface="Lato Bold"/>
                <a:cs typeface="Lato Bold"/>
                <a:sym typeface="Lato Bold"/>
              </a:rPr>
              <a:t>Lịch sử ra đời</a:t>
            </a:r>
          </a:p>
          <a:p>
            <a:pPr algn="l" marL="518158" indent="-259079" lvl="1">
              <a:lnSpc>
                <a:spcPts val="3359"/>
              </a:lnSpc>
              <a:buFont typeface="Arial"/>
              <a:buChar char="•"/>
            </a:pPr>
            <a:r>
              <a:rPr lang="en-US" sz="2399">
                <a:solidFill>
                  <a:srgbClr val="FFFFFF"/>
                </a:solidFill>
                <a:latin typeface="Lato"/>
                <a:ea typeface="Lato"/>
                <a:cs typeface="Lato"/>
                <a:sym typeface="Lato"/>
              </a:rPr>
              <a:t>SDGs</a:t>
            </a:r>
            <a:r>
              <a:rPr lang="en-US" sz="2399">
                <a:solidFill>
                  <a:srgbClr val="FFFFFF"/>
                </a:solidFill>
                <a:latin typeface="Lato"/>
                <a:ea typeface="Lato"/>
                <a:cs typeface="Lato"/>
                <a:sym typeface="Lato"/>
              </a:rPr>
              <a:t> ra đời sau quá trình dài từ Hội nghị Trái đất 1992, Tuyên bố Thiên </a:t>
            </a:r>
            <a:r>
              <a:rPr lang="en-US" sz="2399">
                <a:solidFill>
                  <a:srgbClr val="FFFFFF"/>
                </a:solidFill>
                <a:latin typeface="Lato"/>
                <a:ea typeface="Lato"/>
                <a:cs typeface="Lato"/>
                <a:sym typeface="Lato"/>
              </a:rPr>
              <a:t>n</a:t>
            </a:r>
            <a:r>
              <a:rPr lang="en-US" sz="2399">
                <a:solidFill>
                  <a:srgbClr val="FFFFFF"/>
                </a:solidFill>
                <a:latin typeface="Lato"/>
                <a:ea typeface="Lato"/>
                <a:cs typeface="Lato"/>
                <a:sym typeface="Lato"/>
              </a:rPr>
              <a:t>iê</a:t>
            </a:r>
            <a:r>
              <a:rPr lang="en-US" sz="2399">
                <a:solidFill>
                  <a:srgbClr val="FFFFFF"/>
                </a:solidFill>
                <a:latin typeface="Lato"/>
                <a:ea typeface="Lato"/>
                <a:cs typeface="Lato"/>
                <a:sym typeface="Lato"/>
              </a:rPr>
              <a:t>n k</a:t>
            </a:r>
            <a:r>
              <a:rPr lang="en-US" sz="2399">
                <a:solidFill>
                  <a:srgbClr val="FFFFFF"/>
                </a:solidFill>
                <a:latin typeface="Lato"/>
                <a:ea typeface="Lato"/>
                <a:cs typeface="Lato"/>
                <a:sym typeface="Lato"/>
              </a:rPr>
              <a:t>ỷ</a:t>
            </a:r>
            <a:r>
              <a:rPr lang="en-US" sz="2399">
                <a:solidFill>
                  <a:srgbClr val="FFFFFF"/>
                </a:solidFill>
                <a:latin typeface="Lato"/>
                <a:ea typeface="Lato"/>
                <a:cs typeface="Lato"/>
                <a:sym typeface="Lato"/>
              </a:rPr>
              <a:t> </a:t>
            </a:r>
            <a:r>
              <a:rPr lang="en-US" sz="2399">
                <a:solidFill>
                  <a:srgbClr val="FFFFFF"/>
                </a:solidFill>
                <a:latin typeface="Lato"/>
                <a:ea typeface="Lato"/>
                <a:cs typeface="Lato"/>
                <a:sym typeface="Lato"/>
              </a:rPr>
              <a:t>2000</a:t>
            </a:r>
            <a:r>
              <a:rPr lang="en-US" sz="2399">
                <a:solidFill>
                  <a:srgbClr val="FFFFFF"/>
                </a:solidFill>
                <a:latin typeface="Lato"/>
                <a:ea typeface="Lato"/>
                <a:cs typeface="Lato"/>
                <a:sym typeface="Lato"/>
              </a:rPr>
              <a:t> </a:t>
            </a:r>
            <a:r>
              <a:rPr lang="en-US" sz="2399">
                <a:solidFill>
                  <a:srgbClr val="FFFFFF"/>
                </a:solidFill>
                <a:latin typeface="Lato"/>
                <a:ea typeface="Lato"/>
                <a:cs typeface="Lato"/>
                <a:sym typeface="Lato"/>
              </a:rPr>
              <a:t>và</a:t>
            </a:r>
            <a:r>
              <a:rPr lang="en-US" sz="2399">
                <a:solidFill>
                  <a:srgbClr val="FFFFFF"/>
                </a:solidFill>
                <a:latin typeface="Lato"/>
                <a:ea typeface="Lato"/>
                <a:cs typeface="Lato"/>
                <a:sym typeface="Lato"/>
              </a:rPr>
              <a:t> </a:t>
            </a:r>
            <a:r>
              <a:rPr lang="en-US" sz="2399">
                <a:solidFill>
                  <a:srgbClr val="FFFFFF"/>
                </a:solidFill>
                <a:latin typeface="Lato"/>
                <a:ea typeface="Lato"/>
                <a:cs typeface="Lato"/>
                <a:sym typeface="Lato"/>
              </a:rPr>
              <a:t>Hộ</a:t>
            </a:r>
            <a:r>
              <a:rPr lang="en-US" sz="2399">
                <a:solidFill>
                  <a:srgbClr val="FFFFFF"/>
                </a:solidFill>
                <a:latin typeface="Lato"/>
                <a:ea typeface="Lato"/>
                <a:cs typeface="Lato"/>
                <a:sym typeface="Lato"/>
              </a:rPr>
              <a:t>i n</a:t>
            </a:r>
            <a:r>
              <a:rPr lang="en-US" sz="2399">
                <a:solidFill>
                  <a:srgbClr val="FFFFFF"/>
                </a:solidFill>
                <a:latin typeface="Lato"/>
                <a:ea typeface="Lato"/>
                <a:cs typeface="Lato"/>
                <a:sym typeface="Lato"/>
              </a:rPr>
              <a:t>g</a:t>
            </a:r>
            <a:r>
              <a:rPr lang="en-US" sz="2399">
                <a:solidFill>
                  <a:srgbClr val="FFFFFF"/>
                </a:solidFill>
                <a:latin typeface="Lato"/>
                <a:ea typeface="Lato"/>
                <a:cs typeface="Lato"/>
                <a:sym typeface="Lato"/>
              </a:rPr>
              <a:t>h</a:t>
            </a:r>
            <a:r>
              <a:rPr lang="en-US" sz="2399">
                <a:solidFill>
                  <a:srgbClr val="FFFFFF"/>
                </a:solidFill>
                <a:latin typeface="Lato"/>
                <a:ea typeface="Lato"/>
                <a:cs typeface="Lato"/>
                <a:sym typeface="Lato"/>
              </a:rPr>
              <a:t>ị</a:t>
            </a:r>
            <a:r>
              <a:rPr lang="en-US" sz="2399">
                <a:solidFill>
                  <a:srgbClr val="FFFFFF"/>
                </a:solidFill>
                <a:latin typeface="Lato"/>
                <a:ea typeface="Lato"/>
                <a:cs typeface="Lato"/>
                <a:sym typeface="Lato"/>
              </a:rPr>
              <a:t> </a:t>
            </a:r>
            <a:r>
              <a:rPr lang="en-US" sz="2399">
                <a:solidFill>
                  <a:srgbClr val="FFFFFF"/>
                </a:solidFill>
                <a:latin typeface="Lato"/>
                <a:ea typeface="Lato"/>
                <a:cs typeface="Lato"/>
                <a:sym typeface="Lato"/>
              </a:rPr>
              <a:t>Rio+20 năm 2012.</a:t>
            </a:r>
          </a:p>
          <a:p>
            <a:pPr algn="l" marL="518158" indent="-259079" lvl="1">
              <a:lnSpc>
                <a:spcPts val="3359"/>
              </a:lnSpc>
              <a:buFont typeface="Arial"/>
              <a:buChar char="•"/>
            </a:pPr>
            <a:r>
              <a:rPr lang="en-US" sz="2399">
                <a:solidFill>
                  <a:srgbClr val="FFFFFF"/>
                </a:solidFill>
                <a:latin typeface="Lato"/>
                <a:ea typeface="Lato"/>
                <a:cs typeface="Lato"/>
                <a:sym typeface="Lato"/>
              </a:rPr>
              <a:t>Năm 2015, SDGs chính thức được thông qua </a:t>
            </a:r>
            <a:r>
              <a:rPr lang="en-US" sz="2399">
                <a:solidFill>
                  <a:srgbClr val="FFFFFF"/>
                </a:solidFill>
                <a:latin typeface="Lato"/>
                <a:ea typeface="Lato"/>
                <a:cs typeface="Lato"/>
                <a:sym typeface="Lato"/>
              </a:rPr>
              <a:t>t</a:t>
            </a:r>
            <a:r>
              <a:rPr lang="en-US" sz="2399">
                <a:solidFill>
                  <a:srgbClr val="FFFFFF"/>
                </a:solidFill>
                <a:latin typeface="Lato"/>
                <a:ea typeface="Lato"/>
                <a:cs typeface="Lato"/>
                <a:sym typeface="Lato"/>
              </a:rPr>
              <a:t>rong</a:t>
            </a:r>
            <a:r>
              <a:rPr lang="en-US" sz="2399">
                <a:solidFill>
                  <a:srgbClr val="FFFFFF"/>
                </a:solidFill>
                <a:latin typeface="Lato"/>
                <a:ea typeface="Lato"/>
                <a:cs typeface="Lato"/>
                <a:sym typeface="Lato"/>
              </a:rPr>
              <a:t> </a:t>
            </a:r>
            <a:r>
              <a:rPr lang="en-US" sz="2399">
                <a:solidFill>
                  <a:srgbClr val="FFFFFF"/>
                </a:solidFill>
                <a:latin typeface="Lato"/>
                <a:ea typeface="Lato"/>
                <a:cs typeface="Lato"/>
                <a:sym typeface="Lato"/>
              </a:rPr>
              <a:t>C</a:t>
            </a:r>
            <a:r>
              <a:rPr lang="en-US" sz="2399">
                <a:solidFill>
                  <a:srgbClr val="FFFFFF"/>
                </a:solidFill>
                <a:latin typeface="Lato"/>
                <a:ea typeface="Lato"/>
                <a:cs typeface="Lato"/>
                <a:sym typeface="Lato"/>
              </a:rPr>
              <a:t>h</a:t>
            </a:r>
            <a:r>
              <a:rPr lang="en-US" sz="2399">
                <a:solidFill>
                  <a:srgbClr val="FFFFFF"/>
                </a:solidFill>
                <a:latin typeface="Lato"/>
                <a:ea typeface="Lato"/>
                <a:cs typeface="Lato"/>
                <a:sym typeface="Lato"/>
              </a:rPr>
              <a:t>ương</a:t>
            </a:r>
            <a:r>
              <a:rPr lang="en-US" sz="2399">
                <a:solidFill>
                  <a:srgbClr val="FFFFFF"/>
                </a:solidFill>
                <a:latin typeface="Lato"/>
                <a:ea typeface="Lato"/>
                <a:cs typeface="Lato"/>
                <a:sym typeface="Lato"/>
              </a:rPr>
              <a:t> tr</a:t>
            </a:r>
            <a:r>
              <a:rPr lang="en-US" sz="2399">
                <a:solidFill>
                  <a:srgbClr val="FFFFFF"/>
                </a:solidFill>
                <a:latin typeface="Lato"/>
                <a:ea typeface="Lato"/>
                <a:cs typeface="Lato"/>
                <a:sym typeface="Lato"/>
              </a:rPr>
              <a:t>ì</a:t>
            </a:r>
            <a:r>
              <a:rPr lang="en-US" sz="2399">
                <a:solidFill>
                  <a:srgbClr val="FFFFFF"/>
                </a:solidFill>
                <a:latin typeface="Lato"/>
                <a:ea typeface="Lato"/>
                <a:cs typeface="Lato"/>
                <a:sym typeface="Lato"/>
              </a:rPr>
              <a:t>n</a:t>
            </a:r>
            <a:r>
              <a:rPr lang="en-US" sz="2399">
                <a:solidFill>
                  <a:srgbClr val="FFFFFF"/>
                </a:solidFill>
                <a:latin typeface="Lato"/>
                <a:ea typeface="Lato"/>
                <a:cs typeface="Lato"/>
                <a:sym typeface="Lato"/>
              </a:rPr>
              <a:t>h</a:t>
            </a:r>
            <a:r>
              <a:rPr lang="en-US" sz="2399">
                <a:solidFill>
                  <a:srgbClr val="FFFFFF"/>
                </a:solidFill>
                <a:latin typeface="Lato"/>
                <a:ea typeface="Lato"/>
                <a:cs typeface="Lato"/>
                <a:sym typeface="Lato"/>
              </a:rPr>
              <a:t> </a:t>
            </a:r>
            <a:r>
              <a:rPr lang="en-US" sz="2399">
                <a:solidFill>
                  <a:srgbClr val="FFFFFF"/>
                </a:solidFill>
                <a:latin typeface="Lato"/>
                <a:ea typeface="Lato"/>
                <a:cs typeface="Lato"/>
                <a:sym typeface="Lato"/>
              </a:rPr>
              <a:t>N</a:t>
            </a:r>
            <a:r>
              <a:rPr lang="en-US" sz="2399">
                <a:solidFill>
                  <a:srgbClr val="FFFFFF"/>
                </a:solidFill>
                <a:latin typeface="Lato"/>
                <a:ea typeface="Lato"/>
                <a:cs typeface="Lato"/>
                <a:sym typeface="Lato"/>
              </a:rPr>
              <a:t>g</a:t>
            </a:r>
            <a:r>
              <a:rPr lang="en-US" sz="2399">
                <a:solidFill>
                  <a:srgbClr val="FFFFFF"/>
                </a:solidFill>
                <a:latin typeface="Lato"/>
                <a:ea typeface="Lato"/>
                <a:cs typeface="Lato"/>
                <a:sym typeface="Lato"/>
              </a:rPr>
              <a:t>hị</a:t>
            </a:r>
            <a:r>
              <a:rPr lang="en-US" sz="2399">
                <a:solidFill>
                  <a:srgbClr val="FFFFFF"/>
                </a:solidFill>
                <a:latin typeface="Lato"/>
                <a:ea typeface="Lato"/>
                <a:cs typeface="Lato"/>
                <a:sym typeface="Lato"/>
              </a:rPr>
              <a:t> s</a:t>
            </a:r>
            <a:r>
              <a:rPr lang="en-US" sz="2399">
                <a:solidFill>
                  <a:srgbClr val="FFFFFF"/>
                </a:solidFill>
                <a:latin typeface="Lato"/>
                <a:ea typeface="Lato"/>
                <a:cs typeface="Lato"/>
                <a:sym typeface="Lato"/>
              </a:rPr>
              <a:t>ự 2030, với 17 mục tiêu toàn cầu.</a:t>
            </a:r>
          </a:p>
        </p:txBody>
      </p:sp>
      <p:sp>
        <p:nvSpPr>
          <p:cNvPr name="TextBox 15" id="15"/>
          <p:cNvSpPr txBox="true"/>
          <p:nvPr/>
        </p:nvSpPr>
        <p:spPr>
          <a:xfrm rot="0">
            <a:off x="716832" y="9077850"/>
            <a:ext cx="11483524" cy="405765"/>
          </a:xfrm>
          <a:prstGeom prst="rect">
            <a:avLst/>
          </a:prstGeom>
        </p:spPr>
        <p:txBody>
          <a:bodyPr anchor="t" rtlCol="false" tIns="0" lIns="0" bIns="0" rIns="0">
            <a:spAutoFit/>
          </a:bodyPr>
          <a:lstStyle/>
          <a:p>
            <a:pPr algn="l">
              <a:lnSpc>
                <a:spcPts val="3359"/>
              </a:lnSpc>
            </a:pPr>
            <a:r>
              <a:rPr lang="en-US" sz="2399">
                <a:solidFill>
                  <a:srgbClr val="FFFFFF"/>
                </a:solidFill>
                <a:latin typeface="Lato"/>
                <a:ea typeface="Lato"/>
                <a:cs typeface="Lato"/>
                <a:sym typeface="Lato"/>
              </a:rPr>
              <a:t>Tổng quan SDGs gồm: </a:t>
            </a:r>
            <a:r>
              <a:rPr lang="en-US" b="true" sz="2399">
                <a:solidFill>
                  <a:srgbClr val="FCC30B"/>
                </a:solidFill>
                <a:latin typeface="Lato Bold"/>
                <a:ea typeface="Lato Bold"/>
                <a:cs typeface="Lato Bold"/>
                <a:sym typeface="Lato Bold"/>
              </a:rPr>
              <a:t>17</a:t>
            </a:r>
            <a:r>
              <a:rPr lang="en-US" sz="2399">
                <a:solidFill>
                  <a:srgbClr val="FCC30B"/>
                </a:solidFill>
                <a:latin typeface="Lato"/>
                <a:ea typeface="Lato"/>
                <a:cs typeface="Lato"/>
                <a:sym typeface="Lato"/>
              </a:rPr>
              <a:t> </a:t>
            </a:r>
            <a:r>
              <a:rPr lang="en-US" sz="2399">
                <a:solidFill>
                  <a:srgbClr val="FFFFFF"/>
                </a:solidFill>
                <a:latin typeface="Lato"/>
                <a:ea typeface="Lato"/>
                <a:cs typeface="Lato"/>
                <a:sym typeface="Lato"/>
              </a:rPr>
              <a:t>mục tiêu, </a:t>
            </a:r>
            <a:r>
              <a:rPr lang="en-US" b="true" sz="2399">
                <a:solidFill>
                  <a:srgbClr val="FCC30B"/>
                </a:solidFill>
                <a:latin typeface="Lato Bold"/>
                <a:ea typeface="Lato Bold"/>
                <a:cs typeface="Lato Bold"/>
                <a:sym typeface="Lato Bold"/>
              </a:rPr>
              <a:t>169</a:t>
            </a:r>
            <a:r>
              <a:rPr lang="en-US" sz="2399">
                <a:solidFill>
                  <a:srgbClr val="FFFFFF"/>
                </a:solidFill>
                <a:latin typeface="Lato"/>
                <a:ea typeface="Lato"/>
                <a:cs typeface="Lato"/>
                <a:sym typeface="Lato"/>
              </a:rPr>
              <a:t> chỉ tiêu</a:t>
            </a:r>
            <a:r>
              <a:rPr lang="en-US" sz="2399">
                <a:solidFill>
                  <a:srgbClr val="FFFFFF"/>
                </a:solidFill>
                <a:latin typeface="Lato"/>
                <a:ea typeface="Lato"/>
                <a:cs typeface="Lato"/>
                <a:sym typeface="Lato"/>
              </a:rPr>
              <a:t> </a:t>
            </a:r>
            <a:r>
              <a:rPr lang="en-US" sz="2399">
                <a:solidFill>
                  <a:srgbClr val="FFFFFF"/>
                </a:solidFill>
                <a:latin typeface="Lato"/>
                <a:ea typeface="Lato"/>
                <a:cs typeface="Lato"/>
                <a:sym typeface="Lato"/>
              </a:rPr>
              <a:t>và</a:t>
            </a:r>
            <a:r>
              <a:rPr lang="en-US" b="true" sz="2399">
                <a:solidFill>
                  <a:srgbClr val="FCC30B"/>
                </a:solidFill>
                <a:latin typeface="Lato Bold"/>
                <a:ea typeface="Lato Bold"/>
                <a:cs typeface="Lato Bold"/>
                <a:sym typeface="Lato Bold"/>
              </a:rPr>
              <a:t> 231</a:t>
            </a:r>
            <a:r>
              <a:rPr lang="en-US" sz="2399">
                <a:solidFill>
                  <a:srgbClr val="FFFFFF"/>
                </a:solidFill>
                <a:latin typeface="Lato"/>
                <a:ea typeface="Lato"/>
                <a:cs typeface="Lato"/>
                <a:sym typeface="Lato"/>
              </a:rPr>
              <a:t> chỉ số đo</a:t>
            </a:r>
            <a:r>
              <a:rPr lang="en-US" sz="2399">
                <a:solidFill>
                  <a:srgbClr val="FFFFFF"/>
                </a:solidFill>
                <a:latin typeface="Lato"/>
                <a:ea typeface="Lato"/>
                <a:cs typeface="Lato"/>
                <a:sym typeface="Lato"/>
              </a:rPr>
              <a:t> l</a:t>
            </a:r>
            <a:r>
              <a:rPr lang="en-US" sz="2399">
                <a:solidFill>
                  <a:srgbClr val="FFFFFF"/>
                </a:solidFill>
                <a:latin typeface="Lato"/>
                <a:ea typeface="Lato"/>
                <a:cs typeface="Lato"/>
                <a:sym typeface="Lato"/>
              </a:rPr>
              <a:t>ường</a:t>
            </a:r>
            <a:r>
              <a:rPr lang="en-US" sz="2399">
                <a:solidFill>
                  <a:srgbClr val="FFFFFF"/>
                </a:solidFill>
                <a:latin typeface="Lato"/>
                <a:ea typeface="Lato"/>
                <a:cs typeface="Lato"/>
                <a:sym typeface="Lato"/>
              </a:rPr>
              <a:t> kết quả</a:t>
            </a:r>
            <a:r>
              <a:rPr lang="en-US" sz="2399">
                <a:solidFill>
                  <a:srgbClr val="FFFFFF"/>
                </a:solidFill>
                <a:latin typeface="Lato"/>
                <a:ea typeface="Lato"/>
                <a:cs typeface="Lato"/>
                <a:sym typeface="Lato"/>
              </a:rPr>
              <a:t> cụ thể</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613789" y="1487693"/>
            <a:ext cx="7608237" cy="2309285"/>
            <a:chOff x="0" y="0"/>
            <a:chExt cx="10144316" cy="3079046"/>
          </a:xfrm>
        </p:grpSpPr>
        <p:sp>
          <p:nvSpPr>
            <p:cNvPr name="TextBox 3" id="3"/>
            <p:cNvSpPr txBox="true"/>
            <p:nvPr/>
          </p:nvSpPr>
          <p:spPr>
            <a:xfrm rot="0">
              <a:off x="0" y="-57150"/>
              <a:ext cx="10144316"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GIẢI</a:t>
              </a:r>
              <a:r>
                <a:rPr lang="en-US" b="true" sz="2500">
                  <a:solidFill>
                    <a:srgbClr val="BF8B2E"/>
                  </a:solidFill>
                  <a:latin typeface="Lato Bold"/>
                  <a:ea typeface="Lato Bold"/>
                  <a:cs typeface="Lato Bold"/>
                  <a:sym typeface="Lato Bold"/>
                </a:rPr>
                <a:t> QUYẾT CÁC THÁCH THỨC TOÀN CẦU</a:t>
              </a:r>
            </a:p>
          </p:txBody>
        </p:sp>
        <p:sp>
          <p:nvSpPr>
            <p:cNvPr name="TextBox 4" id="4"/>
            <p:cNvSpPr txBox="true"/>
            <p:nvPr/>
          </p:nvSpPr>
          <p:spPr>
            <a:xfrm rot="0">
              <a:off x="0" y="877501"/>
              <a:ext cx="10144316" cy="22015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SDGs hướng đến các vấn đề cấ</a:t>
              </a:r>
              <a:r>
                <a:rPr lang="en-US" sz="2399">
                  <a:solidFill>
                    <a:srgbClr val="222222"/>
                  </a:solidFill>
                  <a:latin typeface="Lato"/>
                  <a:ea typeface="Lato"/>
                  <a:cs typeface="Lato"/>
                  <a:sym typeface="Lato"/>
                </a:rPr>
                <a:t>p bách nhất mà thế giới đang đối mặt như nghèo đói, đói ăn, chất lượng giáo dục, biến đổi khí hậu, ô nhiễm môi trường và bất bình đẳng giới.</a:t>
              </a:r>
            </a:p>
          </p:txBody>
        </p:sp>
      </p:grpSp>
      <p:grpSp>
        <p:nvGrpSpPr>
          <p:cNvPr name="Group 5" id="5"/>
          <p:cNvGrpSpPr/>
          <p:nvPr/>
        </p:nvGrpSpPr>
        <p:grpSpPr>
          <a:xfrm rot="0">
            <a:off x="9613789" y="4190263"/>
            <a:ext cx="7608237" cy="2328335"/>
            <a:chOff x="0" y="0"/>
            <a:chExt cx="10144316" cy="3104446"/>
          </a:xfrm>
        </p:grpSpPr>
        <p:sp>
          <p:nvSpPr>
            <p:cNvPr name="TextBox 6" id="6"/>
            <p:cNvSpPr txBox="true"/>
            <p:nvPr/>
          </p:nvSpPr>
          <p:spPr>
            <a:xfrm rot="0">
              <a:off x="0" y="-57150"/>
              <a:ext cx="10144316" cy="11408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HÀI HÒA</a:t>
              </a:r>
              <a:r>
                <a:rPr lang="en-US" b="true" sz="2500">
                  <a:solidFill>
                    <a:srgbClr val="BF8B2E"/>
                  </a:solidFill>
                  <a:latin typeface="Lato Bold"/>
                  <a:ea typeface="Lato Bold"/>
                  <a:cs typeface="Lato Bold"/>
                  <a:sym typeface="Lato Bold"/>
                </a:rPr>
                <a:t> PHÁT TRIỂN KINH TẾ, XÃ HỘI VÀ MÔI TRƯỜNG</a:t>
              </a:r>
            </a:p>
          </p:txBody>
        </p:sp>
        <p:sp>
          <p:nvSpPr>
            <p:cNvPr name="TextBox 7" id="7"/>
            <p:cNvSpPr txBox="true"/>
            <p:nvPr/>
          </p:nvSpPr>
          <p:spPr>
            <a:xfrm rot="0">
              <a:off x="0" y="1461701"/>
              <a:ext cx="10144316" cy="16427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SDGs không chỉ tậ</a:t>
              </a:r>
              <a:r>
                <a:rPr lang="en-US" sz="2400">
                  <a:solidFill>
                    <a:srgbClr val="222222"/>
                  </a:solidFill>
                  <a:latin typeface="Lato"/>
                  <a:ea typeface="Lato"/>
                  <a:cs typeface="Lato"/>
                  <a:sym typeface="Lato"/>
                </a:rPr>
                <a:t>p trung vào tăng trưởng kinh tế mà còn chú trọng đến công bằng xã hội và bảo vệ môi trường – ba trụ cột của phát triển bền vững</a:t>
              </a:r>
            </a:p>
          </p:txBody>
        </p:sp>
      </p:grpSp>
      <p:grpSp>
        <p:nvGrpSpPr>
          <p:cNvPr name="Group 8" id="8"/>
          <p:cNvGrpSpPr/>
          <p:nvPr/>
        </p:nvGrpSpPr>
        <p:grpSpPr>
          <a:xfrm rot="0">
            <a:off x="9613789" y="6909123"/>
            <a:ext cx="7608237" cy="1890185"/>
            <a:chOff x="0" y="0"/>
            <a:chExt cx="10144316" cy="2520246"/>
          </a:xfrm>
        </p:grpSpPr>
        <p:sp>
          <p:nvSpPr>
            <p:cNvPr name="TextBox 9" id="9"/>
            <p:cNvSpPr txBox="true"/>
            <p:nvPr/>
          </p:nvSpPr>
          <p:spPr>
            <a:xfrm rot="0">
              <a:off x="0" y="-57150"/>
              <a:ext cx="10144316"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KHÔNG ĐỂ AI BỊ BỎ LẠI PHÍA SAU</a:t>
              </a:r>
            </a:p>
          </p:txBody>
        </p:sp>
        <p:sp>
          <p:nvSpPr>
            <p:cNvPr name="TextBox 10" id="10"/>
            <p:cNvSpPr txBox="true"/>
            <p:nvPr/>
          </p:nvSpPr>
          <p:spPr>
            <a:xfrm rot="0">
              <a:off x="0" y="877501"/>
              <a:ext cx="10144316" cy="16427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SDGs</a:t>
              </a:r>
              <a:r>
                <a:rPr lang="en-US" sz="2400">
                  <a:solidFill>
                    <a:srgbClr val="222222"/>
                  </a:solidFill>
                  <a:latin typeface="Lato"/>
                  <a:ea typeface="Lato"/>
                  <a:cs typeface="Lato"/>
                  <a:sym typeface="Lato"/>
                </a:rPr>
                <a:t> đặc biệt nhấn mạnh đến việc hỗ trợ các nhóm yếu thế như phụ nữ, trẻ em, người khuyết tật, cộng đồng nghèo và thiểu số.</a:t>
              </a:r>
            </a:p>
          </p:txBody>
        </p:sp>
      </p:grpSp>
      <p:sp>
        <p:nvSpPr>
          <p:cNvPr name="TextBox 11" id="11"/>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b="true">
                <a:solidFill>
                  <a:srgbClr val="000001"/>
                </a:solidFill>
                <a:latin typeface="Lato Bold"/>
                <a:ea typeface="Lato Bold"/>
                <a:cs typeface="Lato Bold"/>
                <a:sym typeface="Lato Bold"/>
              </a:rPr>
              <a:t>Group 8 - IS403.P22</a:t>
            </a:r>
          </a:p>
        </p:txBody>
      </p:sp>
      <p:sp>
        <p:nvSpPr>
          <p:cNvPr name="TextBox 12" id="12"/>
          <p:cNvSpPr txBox="true"/>
          <p:nvPr/>
        </p:nvSpPr>
        <p:spPr>
          <a:xfrm rot="0">
            <a:off x="1145074" y="1575397"/>
            <a:ext cx="7375489" cy="1066938"/>
          </a:xfrm>
          <a:prstGeom prst="rect">
            <a:avLst/>
          </a:prstGeom>
        </p:spPr>
        <p:txBody>
          <a:bodyPr anchor="t" rtlCol="false" tIns="0" lIns="0" bIns="0" rIns="0">
            <a:spAutoFit/>
          </a:bodyPr>
          <a:lstStyle/>
          <a:p>
            <a:pPr algn="l" marL="0" indent="0" lvl="0">
              <a:lnSpc>
                <a:spcPts val="8467"/>
              </a:lnSpc>
              <a:spcBef>
                <a:spcPct val="0"/>
              </a:spcBef>
            </a:pPr>
            <a:r>
              <a:rPr lang="en-US" b="true" sz="7056">
                <a:solidFill>
                  <a:srgbClr val="737373"/>
                </a:solidFill>
                <a:latin typeface="Lato Bold"/>
                <a:ea typeface="Lato Bold"/>
                <a:cs typeface="Lato Bold"/>
                <a:sym typeface="Lato Bold"/>
              </a:rPr>
              <a:t>Ý nghĩa của</a:t>
            </a:r>
            <a:r>
              <a:rPr lang="en-US" b="true" sz="7056">
                <a:solidFill>
                  <a:srgbClr val="DDA63A"/>
                </a:solidFill>
                <a:latin typeface="Lato Bold"/>
                <a:ea typeface="Lato Bold"/>
                <a:cs typeface="Lato Bold"/>
                <a:sym typeface="Lato Bold"/>
              </a:rPr>
              <a:t> SDGs</a:t>
            </a:r>
          </a:p>
        </p:txBody>
      </p:sp>
      <p:grpSp>
        <p:nvGrpSpPr>
          <p:cNvPr name="Group 13" id="13"/>
          <p:cNvGrpSpPr/>
          <p:nvPr/>
        </p:nvGrpSpPr>
        <p:grpSpPr>
          <a:xfrm rot="0">
            <a:off x="1028700" y="3452584"/>
            <a:ext cx="7608237" cy="2747435"/>
            <a:chOff x="0" y="0"/>
            <a:chExt cx="10144316" cy="3663246"/>
          </a:xfrm>
        </p:grpSpPr>
        <p:sp>
          <p:nvSpPr>
            <p:cNvPr name="TextBox 14" id="14"/>
            <p:cNvSpPr txBox="true"/>
            <p:nvPr/>
          </p:nvSpPr>
          <p:spPr>
            <a:xfrm rot="0">
              <a:off x="0" y="-57150"/>
              <a:ext cx="10144316" cy="11408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KHUYẾN KHÍCH</a:t>
              </a:r>
              <a:r>
                <a:rPr lang="en-US" b="true" sz="2500">
                  <a:solidFill>
                    <a:srgbClr val="BF8B2E"/>
                  </a:solidFill>
                  <a:latin typeface="Lato Bold"/>
                  <a:ea typeface="Lato Bold"/>
                  <a:cs typeface="Lato Bold"/>
                  <a:sym typeface="Lato Bold"/>
                </a:rPr>
                <a:t> HỢP TÁC TOÀN CẦU VÀ HÀNH ĐỘNG CỤ THỂ</a:t>
              </a:r>
            </a:p>
          </p:txBody>
        </p:sp>
        <p:sp>
          <p:nvSpPr>
            <p:cNvPr name="TextBox 15" id="15"/>
            <p:cNvSpPr txBox="true"/>
            <p:nvPr/>
          </p:nvSpPr>
          <p:spPr>
            <a:xfrm rot="0">
              <a:off x="0" y="1461701"/>
              <a:ext cx="10144316" cy="22015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SDGs</a:t>
              </a:r>
              <a:r>
                <a:rPr lang="en-US" sz="2400">
                  <a:solidFill>
                    <a:srgbClr val="222222"/>
                  </a:solidFill>
                  <a:latin typeface="Lato"/>
                  <a:ea typeface="Lato"/>
                  <a:cs typeface="Lato"/>
                  <a:sym typeface="Lato"/>
                </a:rPr>
                <a:t> kêu gọi tất cả các quốc gia, dù giàu hay nghèo, cùng hành động trên tinh thần trách nhiệm và đoàn kết. Đồng thời, thúc đẩy các cá nhân, tổ chức, doanh nghiệp cùng chung tay tạo ra thay đổi tích cực.</a:t>
              </a:r>
            </a:p>
          </p:txBody>
        </p:sp>
      </p:grpSp>
      <p:grpSp>
        <p:nvGrpSpPr>
          <p:cNvPr name="Group 16" id="16"/>
          <p:cNvGrpSpPr/>
          <p:nvPr/>
        </p:nvGrpSpPr>
        <p:grpSpPr>
          <a:xfrm rot="0">
            <a:off x="1028700" y="6490023"/>
            <a:ext cx="7608237" cy="2309285"/>
            <a:chOff x="0" y="0"/>
            <a:chExt cx="10144316" cy="3079046"/>
          </a:xfrm>
        </p:grpSpPr>
        <p:sp>
          <p:nvSpPr>
            <p:cNvPr name="TextBox 17" id="17"/>
            <p:cNvSpPr txBox="true"/>
            <p:nvPr/>
          </p:nvSpPr>
          <p:spPr>
            <a:xfrm rot="0">
              <a:off x="0" y="-57150"/>
              <a:ext cx="10144316"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LÀM</a:t>
              </a:r>
              <a:r>
                <a:rPr lang="en-US" b="true" sz="2500">
                  <a:solidFill>
                    <a:srgbClr val="BF8B2E"/>
                  </a:solidFill>
                  <a:latin typeface="Lato Bold"/>
                  <a:ea typeface="Lato Bold"/>
                  <a:cs typeface="Lato Bold"/>
                  <a:sym typeface="Lato Bold"/>
                </a:rPr>
                <a:t> KIM CHỈ NAM CHO CHÍNH SÁCH VÀ ĐẦU TƯ</a:t>
              </a:r>
            </a:p>
          </p:txBody>
        </p:sp>
        <p:sp>
          <p:nvSpPr>
            <p:cNvPr name="TextBox 18" id="18"/>
            <p:cNvSpPr txBox="true"/>
            <p:nvPr/>
          </p:nvSpPr>
          <p:spPr>
            <a:xfrm rot="0">
              <a:off x="0" y="877501"/>
              <a:ext cx="10144316" cy="22015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Các</a:t>
              </a:r>
              <a:r>
                <a:rPr lang="en-US" sz="2400">
                  <a:solidFill>
                    <a:srgbClr val="222222"/>
                  </a:solidFill>
                  <a:latin typeface="Lato"/>
                  <a:ea typeface="Lato"/>
                  <a:cs typeface="Lato"/>
                  <a:sym typeface="Lato"/>
                </a:rPr>
                <a:t> mục tiêu SDGs đóng vai trò như một “bản đồ định hướng” cho các chính phủ và tổ chức trong việc xây dựng chính sách, chiến lược phát triển và phân bổ nguồn lực hiệu quả.</a:t>
              </a:r>
            </a:p>
          </p:txBody>
        </p:sp>
      </p:grpSp>
      <p:grpSp>
        <p:nvGrpSpPr>
          <p:cNvPr name="Group 19" id="19"/>
          <p:cNvGrpSpPr/>
          <p:nvPr/>
        </p:nvGrpSpPr>
        <p:grpSpPr>
          <a:xfrm rot="0">
            <a:off x="16066224" y="9009920"/>
            <a:ext cx="1193076" cy="496759"/>
            <a:chOff x="0" y="0"/>
            <a:chExt cx="1590768" cy="662345"/>
          </a:xfrm>
        </p:grpSpPr>
        <p:grpSp>
          <p:nvGrpSpPr>
            <p:cNvPr name="Group 20" id="20"/>
            <p:cNvGrpSpPr/>
            <p:nvPr/>
          </p:nvGrpSpPr>
          <p:grpSpPr>
            <a:xfrm rot="0">
              <a:off x="0" y="0"/>
              <a:ext cx="1590768" cy="662345"/>
              <a:chOff x="0" y="0"/>
              <a:chExt cx="2656710" cy="1106170"/>
            </a:xfrm>
          </p:grpSpPr>
          <p:sp>
            <p:nvSpPr>
              <p:cNvPr name="Freeform 21" id="21"/>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22" id="22"/>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TextBox 23" id="23"/>
          <p:cNvSpPr txBox="true"/>
          <p:nvPr/>
        </p:nvSpPr>
        <p:spPr>
          <a:xfrm rot="0">
            <a:off x="1028700" y="9364156"/>
            <a:ext cx="2152174" cy="273685"/>
          </a:xfrm>
          <a:prstGeom prst="rect">
            <a:avLst/>
          </a:prstGeom>
        </p:spPr>
        <p:txBody>
          <a:bodyPr anchor="t" rtlCol="false" tIns="0" lIns="0" bIns="0" rIns="0">
            <a:spAutoFit/>
          </a:bodyPr>
          <a:lstStyle/>
          <a:p>
            <a:pPr algn="r">
              <a:lnSpc>
                <a:spcPts val="2240"/>
              </a:lnSpc>
            </a:pPr>
            <a:r>
              <a:rPr lang="en-US" sz="1600">
                <a:solidFill>
                  <a:srgbClr val="222222"/>
                </a:solidFill>
                <a:latin typeface="Lato"/>
                <a:ea typeface="Lato"/>
                <a:cs typeface="Lato"/>
                <a:sym typeface="Lato"/>
              </a:rPr>
              <a:t>SDG Analysis </a:t>
            </a:r>
            <a:r>
              <a:rPr lang="en-US" sz="1600">
                <a:solidFill>
                  <a:srgbClr val="222222"/>
                </a:solidFill>
                <a:latin typeface="Lato"/>
                <a:ea typeface="Lato"/>
                <a:cs typeface="Lato"/>
                <a:sym typeface="Lato"/>
              </a:rPr>
              <a:t>| 25.04.25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33257" y="1840435"/>
            <a:ext cx="6364647" cy="1296664"/>
            <a:chOff x="0" y="0"/>
            <a:chExt cx="8486197" cy="1728886"/>
          </a:xfrm>
        </p:grpSpPr>
        <p:sp>
          <p:nvSpPr>
            <p:cNvPr name="TextBox 3" id="3"/>
            <p:cNvSpPr txBox="true"/>
            <p:nvPr/>
          </p:nvSpPr>
          <p:spPr>
            <a:xfrm rot="0">
              <a:off x="0" y="-57150"/>
              <a:ext cx="8486197"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XÁ</a:t>
              </a:r>
              <a:r>
                <a:rPr lang="en-US" b="true" sz="2500">
                  <a:solidFill>
                    <a:srgbClr val="BF8B2E"/>
                  </a:solidFill>
                  <a:latin typeface="Lato Bold"/>
                  <a:ea typeface="Lato Bold"/>
                  <a:cs typeface="Lato Bold"/>
                  <a:sym typeface="Lato Bold"/>
                </a:rPr>
                <a:t>C ĐỊNH BỘ CHỈ SỐ PHÙ HỢP</a:t>
              </a:r>
            </a:p>
          </p:txBody>
        </p:sp>
        <p:sp>
          <p:nvSpPr>
            <p:cNvPr name="TextBox 4" id="4"/>
            <p:cNvSpPr txBox="true"/>
            <p:nvPr/>
          </p:nvSpPr>
          <p:spPr>
            <a:xfrm rot="0">
              <a:off x="0" y="644941"/>
              <a:ext cx="8486197" cy="10839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Dựa và</a:t>
              </a:r>
              <a:r>
                <a:rPr lang="en-US" sz="2400">
                  <a:solidFill>
                    <a:srgbClr val="222222"/>
                  </a:solidFill>
                  <a:latin typeface="Lato"/>
                  <a:ea typeface="Lato"/>
                  <a:cs typeface="Lato"/>
                  <a:sym typeface="Lato"/>
                </a:rPr>
                <a:t>o khung hướng dẫn của Liên Hợp Quốc hoặc quốc gia</a:t>
              </a:r>
            </a:p>
          </p:txBody>
        </p:sp>
      </p:grpSp>
      <p:grpSp>
        <p:nvGrpSpPr>
          <p:cNvPr name="Group 5" id="5"/>
          <p:cNvGrpSpPr/>
          <p:nvPr/>
        </p:nvGrpSpPr>
        <p:grpSpPr>
          <a:xfrm rot="0">
            <a:off x="1274795" y="1840435"/>
            <a:ext cx="810696" cy="810696"/>
            <a:chOff x="0" y="0"/>
            <a:chExt cx="1080928" cy="1080928"/>
          </a:xfrm>
        </p:grpSpPr>
        <p:grpSp>
          <p:nvGrpSpPr>
            <p:cNvPr name="Group 6" id="6"/>
            <p:cNvGrpSpPr/>
            <p:nvPr/>
          </p:nvGrpSpPr>
          <p:grpSpPr>
            <a:xfrm rot="0">
              <a:off x="0" y="0"/>
              <a:ext cx="1080928" cy="108092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8" id="8"/>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1</a:t>
              </a:r>
            </a:p>
          </p:txBody>
        </p:sp>
      </p:grpSp>
      <p:grpSp>
        <p:nvGrpSpPr>
          <p:cNvPr name="Group 9" id="9"/>
          <p:cNvGrpSpPr/>
          <p:nvPr/>
        </p:nvGrpSpPr>
        <p:grpSpPr>
          <a:xfrm rot="0">
            <a:off x="11052327" y="3933028"/>
            <a:ext cx="5747832" cy="2553964"/>
            <a:chOff x="0" y="0"/>
            <a:chExt cx="7663777" cy="3405286"/>
          </a:xfrm>
        </p:grpSpPr>
        <p:sp>
          <p:nvSpPr>
            <p:cNvPr name="TextBox 10" id="10"/>
            <p:cNvSpPr txBox="true"/>
            <p:nvPr/>
          </p:nvSpPr>
          <p:spPr>
            <a:xfrm rot="0">
              <a:off x="0" y="-57150"/>
              <a:ext cx="7663777"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ĐÁNH GIÁ MỨ</a:t>
              </a:r>
              <a:r>
                <a:rPr lang="en-US" b="true" sz="2500">
                  <a:solidFill>
                    <a:srgbClr val="BF8B2E"/>
                  </a:solidFill>
                  <a:latin typeface="Lato Bold"/>
                  <a:ea typeface="Lato Bold"/>
                  <a:cs typeface="Lato Bold"/>
                  <a:sym typeface="Lato Bold"/>
                </a:rPr>
                <a:t>C ĐỘ ĐẠT ĐƯỢC</a:t>
              </a:r>
            </a:p>
          </p:txBody>
        </p:sp>
        <p:sp>
          <p:nvSpPr>
            <p:cNvPr name="TextBox 11" id="11"/>
            <p:cNvSpPr txBox="true"/>
            <p:nvPr/>
          </p:nvSpPr>
          <p:spPr>
            <a:xfrm rot="0">
              <a:off x="0" y="644941"/>
              <a:ext cx="7663777" cy="27603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S</a:t>
              </a:r>
              <a:r>
                <a:rPr lang="en-US" sz="2399">
                  <a:solidFill>
                    <a:srgbClr val="222222"/>
                  </a:solidFill>
                  <a:latin typeface="Lato"/>
                  <a:ea typeface="Lato"/>
                  <a:cs typeface="Lato"/>
                  <a:sym typeface="Lato"/>
                </a:rPr>
                <a:t>o sánh giá trị chỉ số thực tế với mục tiêu SDG để xem mức độ hoàn thành:</a:t>
              </a:r>
            </a:p>
            <a:p>
              <a:pPr algn="l" marL="518158" indent="-259079" lvl="1">
                <a:lnSpc>
                  <a:spcPts val="3359"/>
                </a:lnSpc>
                <a:buFont typeface="Arial"/>
                <a:buChar char="•"/>
              </a:pPr>
              <a:r>
                <a:rPr lang="en-US" sz="2399">
                  <a:solidFill>
                    <a:srgbClr val="222222"/>
                  </a:solidFill>
                  <a:latin typeface="Lato"/>
                  <a:ea typeface="Lato"/>
                  <a:cs typeface="Lato"/>
                  <a:sym typeface="Lato"/>
                </a:rPr>
                <a:t>Đạt (≥90%)</a:t>
              </a:r>
            </a:p>
            <a:p>
              <a:pPr algn="l" marL="518158" indent="-259079" lvl="1">
                <a:lnSpc>
                  <a:spcPts val="3359"/>
                </a:lnSpc>
                <a:buFont typeface="Arial"/>
                <a:buChar char="•"/>
              </a:pPr>
              <a:r>
                <a:rPr lang="en-US" sz="2399">
                  <a:solidFill>
                    <a:srgbClr val="222222"/>
                  </a:solidFill>
                  <a:latin typeface="Lato"/>
                  <a:ea typeface="Lato"/>
                  <a:cs typeface="Lato"/>
                  <a:sym typeface="Lato"/>
                </a:rPr>
                <a:t>Gần đạt (70-89%)</a:t>
              </a:r>
            </a:p>
            <a:p>
              <a:pPr algn="l" marL="518160" indent="-259080" lvl="1">
                <a:lnSpc>
                  <a:spcPts val="3359"/>
                </a:lnSpc>
                <a:buFont typeface="Arial"/>
                <a:buChar char="•"/>
              </a:pPr>
              <a:r>
                <a:rPr lang="en-US" sz="2400">
                  <a:solidFill>
                    <a:srgbClr val="222222"/>
                  </a:solidFill>
                  <a:latin typeface="Lato"/>
                  <a:ea typeface="Lato"/>
                  <a:cs typeface="Lato"/>
                  <a:sym typeface="Lato"/>
                </a:rPr>
                <a:t>Cần cải thiện (&lt;70%)</a:t>
              </a:r>
            </a:p>
          </p:txBody>
        </p:sp>
      </p:grpSp>
      <p:grpSp>
        <p:nvGrpSpPr>
          <p:cNvPr name="Group 12" id="12"/>
          <p:cNvGrpSpPr/>
          <p:nvPr/>
        </p:nvGrpSpPr>
        <p:grpSpPr>
          <a:xfrm rot="0">
            <a:off x="9793865" y="3933028"/>
            <a:ext cx="810696" cy="810696"/>
            <a:chOff x="0" y="0"/>
            <a:chExt cx="1080928" cy="1080928"/>
          </a:xfrm>
        </p:grpSpPr>
        <p:grpSp>
          <p:nvGrpSpPr>
            <p:cNvPr name="Group 13" id="13"/>
            <p:cNvGrpSpPr/>
            <p:nvPr/>
          </p:nvGrpSpPr>
          <p:grpSpPr>
            <a:xfrm rot="0">
              <a:off x="0" y="0"/>
              <a:ext cx="1080928" cy="1080928"/>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15" id="15"/>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4</a:t>
              </a:r>
            </a:p>
          </p:txBody>
        </p:sp>
      </p:grpSp>
      <p:grpSp>
        <p:nvGrpSpPr>
          <p:cNvPr name="Group 16" id="16"/>
          <p:cNvGrpSpPr/>
          <p:nvPr/>
        </p:nvGrpSpPr>
        <p:grpSpPr>
          <a:xfrm rot="0">
            <a:off x="2533257" y="3815483"/>
            <a:ext cx="6364647" cy="1715764"/>
            <a:chOff x="0" y="0"/>
            <a:chExt cx="8486197" cy="2287686"/>
          </a:xfrm>
        </p:grpSpPr>
        <p:sp>
          <p:nvSpPr>
            <p:cNvPr name="TextBox 17" id="17"/>
            <p:cNvSpPr txBox="true"/>
            <p:nvPr/>
          </p:nvSpPr>
          <p:spPr>
            <a:xfrm rot="0">
              <a:off x="0" y="-57150"/>
              <a:ext cx="8486197"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THU</a:t>
              </a:r>
              <a:r>
                <a:rPr lang="en-US" b="true" sz="2500">
                  <a:solidFill>
                    <a:srgbClr val="BF8B2E"/>
                  </a:solidFill>
                  <a:latin typeface="Lato Bold"/>
                  <a:ea typeface="Lato Bold"/>
                  <a:cs typeface="Lato Bold"/>
                  <a:sym typeface="Lato Bold"/>
                </a:rPr>
                <a:t> THẬP DỮ LIỆU</a:t>
              </a:r>
            </a:p>
          </p:txBody>
        </p:sp>
        <p:sp>
          <p:nvSpPr>
            <p:cNvPr name="TextBox 18" id="18"/>
            <p:cNvSpPr txBox="true"/>
            <p:nvPr/>
          </p:nvSpPr>
          <p:spPr>
            <a:xfrm rot="0">
              <a:off x="0" y="644941"/>
              <a:ext cx="8486197" cy="16427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Nguồn dữ liệu có thể từ: tổng điều tra, bá</a:t>
              </a:r>
              <a:r>
                <a:rPr lang="en-US" sz="2399">
                  <a:solidFill>
                    <a:srgbClr val="222222"/>
                  </a:solidFill>
                  <a:latin typeface="Lato"/>
                  <a:ea typeface="Lato"/>
                  <a:cs typeface="Lato"/>
                  <a:sym typeface="Lato"/>
                </a:rPr>
                <a:t>o cáo thống kê, hệ thống dữ liệu ngành (giáo dục, y tế...), dữ liệu vệ tinh hoặc open data.</a:t>
              </a:r>
            </a:p>
          </p:txBody>
        </p:sp>
      </p:grpSp>
      <p:grpSp>
        <p:nvGrpSpPr>
          <p:cNvPr name="Group 19" id="19"/>
          <p:cNvGrpSpPr/>
          <p:nvPr/>
        </p:nvGrpSpPr>
        <p:grpSpPr>
          <a:xfrm rot="0">
            <a:off x="1274795" y="3815483"/>
            <a:ext cx="810696" cy="810696"/>
            <a:chOff x="0" y="0"/>
            <a:chExt cx="1080928" cy="1080928"/>
          </a:xfrm>
        </p:grpSpPr>
        <p:grpSp>
          <p:nvGrpSpPr>
            <p:cNvPr name="Group 20" id="20"/>
            <p:cNvGrpSpPr/>
            <p:nvPr/>
          </p:nvGrpSpPr>
          <p:grpSpPr>
            <a:xfrm rot="0">
              <a:off x="0" y="0"/>
              <a:ext cx="1080928" cy="1080928"/>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22" id="22"/>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2</a:t>
              </a:r>
            </a:p>
          </p:txBody>
        </p:sp>
      </p:grpSp>
      <p:grpSp>
        <p:nvGrpSpPr>
          <p:cNvPr name="Group 23" id="23"/>
          <p:cNvGrpSpPr/>
          <p:nvPr/>
        </p:nvGrpSpPr>
        <p:grpSpPr>
          <a:xfrm rot="0">
            <a:off x="11052327" y="6811474"/>
            <a:ext cx="5747832" cy="1715764"/>
            <a:chOff x="0" y="0"/>
            <a:chExt cx="7663777" cy="2287686"/>
          </a:xfrm>
        </p:grpSpPr>
        <p:sp>
          <p:nvSpPr>
            <p:cNvPr name="TextBox 24" id="24"/>
            <p:cNvSpPr txBox="true"/>
            <p:nvPr/>
          </p:nvSpPr>
          <p:spPr>
            <a:xfrm rot="0">
              <a:off x="0" y="-57150"/>
              <a:ext cx="7663777"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TRỰ</a:t>
              </a:r>
              <a:r>
                <a:rPr lang="en-US" b="true" sz="2500">
                  <a:solidFill>
                    <a:srgbClr val="BF8B2E"/>
                  </a:solidFill>
                  <a:latin typeface="Lato Bold"/>
                  <a:ea typeface="Lato Bold"/>
                  <a:cs typeface="Lato Bold"/>
                  <a:sym typeface="Lato Bold"/>
                </a:rPr>
                <a:t>C QUAN &amp; BÁO CÁO</a:t>
              </a:r>
            </a:p>
          </p:txBody>
        </p:sp>
        <p:sp>
          <p:nvSpPr>
            <p:cNvPr name="TextBox 25" id="25"/>
            <p:cNvSpPr txBox="true"/>
            <p:nvPr/>
          </p:nvSpPr>
          <p:spPr>
            <a:xfrm rot="0">
              <a:off x="0" y="644941"/>
              <a:ext cx="7663777" cy="16427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Dùng biểu đồ, bản đồ nhiệt (he</a:t>
              </a:r>
              <a:r>
                <a:rPr lang="en-US" sz="2399">
                  <a:solidFill>
                    <a:srgbClr val="222222"/>
                  </a:solidFill>
                  <a:latin typeface="Lato"/>
                  <a:ea typeface="Lato"/>
                  <a:cs typeface="Lato"/>
                  <a:sym typeface="Lato"/>
                </a:rPr>
                <a:t>atmap), bản đồ GIS để thể hiện sự thay đổi theo thời gian, theo vùng, theo SDG.</a:t>
              </a:r>
            </a:p>
          </p:txBody>
        </p:sp>
      </p:grpSp>
      <p:grpSp>
        <p:nvGrpSpPr>
          <p:cNvPr name="Group 26" id="26"/>
          <p:cNvGrpSpPr/>
          <p:nvPr/>
        </p:nvGrpSpPr>
        <p:grpSpPr>
          <a:xfrm rot="0">
            <a:off x="9793865" y="6811474"/>
            <a:ext cx="810696" cy="810696"/>
            <a:chOff x="0" y="0"/>
            <a:chExt cx="1080928" cy="1080928"/>
          </a:xfrm>
        </p:grpSpPr>
        <p:grpSp>
          <p:nvGrpSpPr>
            <p:cNvPr name="Group 27" id="27"/>
            <p:cNvGrpSpPr/>
            <p:nvPr/>
          </p:nvGrpSpPr>
          <p:grpSpPr>
            <a:xfrm rot="0">
              <a:off x="0" y="0"/>
              <a:ext cx="1080928" cy="1080928"/>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29" id="29"/>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5</a:t>
              </a:r>
            </a:p>
          </p:txBody>
        </p:sp>
      </p:grpSp>
      <p:grpSp>
        <p:nvGrpSpPr>
          <p:cNvPr name="Group 30" id="30"/>
          <p:cNvGrpSpPr/>
          <p:nvPr/>
        </p:nvGrpSpPr>
        <p:grpSpPr>
          <a:xfrm rot="0">
            <a:off x="2533257" y="6131323"/>
            <a:ext cx="6364647" cy="1715764"/>
            <a:chOff x="0" y="0"/>
            <a:chExt cx="8486197" cy="2287686"/>
          </a:xfrm>
        </p:grpSpPr>
        <p:sp>
          <p:nvSpPr>
            <p:cNvPr name="TextBox 31" id="31"/>
            <p:cNvSpPr txBox="true"/>
            <p:nvPr/>
          </p:nvSpPr>
          <p:spPr>
            <a:xfrm rot="0">
              <a:off x="0" y="-57150"/>
              <a:ext cx="8486197"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CHUẨN HÓA VÀ </a:t>
              </a:r>
              <a:r>
                <a:rPr lang="en-US" b="true" sz="2500">
                  <a:solidFill>
                    <a:srgbClr val="BF8B2E"/>
                  </a:solidFill>
                  <a:latin typeface="Lato Bold"/>
                  <a:ea typeface="Lato Bold"/>
                  <a:cs typeface="Lato Bold"/>
                  <a:sym typeface="Lato Bold"/>
                </a:rPr>
                <a:t>TÍNH TOÁN</a:t>
              </a:r>
            </a:p>
          </p:txBody>
        </p:sp>
        <p:sp>
          <p:nvSpPr>
            <p:cNvPr name="TextBox 32" id="32"/>
            <p:cNvSpPr txBox="true"/>
            <p:nvPr/>
          </p:nvSpPr>
          <p:spPr>
            <a:xfrm rot="0">
              <a:off x="0" y="644941"/>
              <a:ext cx="8486197" cy="16427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Tính </a:t>
              </a:r>
              <a:r>
                <a:rPr lang="en-US" sz="2399">
                  <a:solidFill>
                    <a:srgbClr val="222222"/>
                  </a:solidFill>
                  <a:latin typeface="Lato"/>
                  <a:ea typeface="Lato"/>
                  <a:cs typeface="Lato"/>
                  <a:sym typeface="Lato"/>
                </a:rPr>
                <a:t>toán từng chỉ số: theo hướng dẫn kỹ thuật (ví dụ: tỷ lệ phần trăm, chỉ số bình quân đầu người, chỉ số tổng hợp - composite index…).</a:t>
              </a:r>
            </a:p>
          </p:txBody>
        </p:sp>
      </p:grpSp>
      <p:grpSp>
        <p:nvGrpSpPr>
          <p:cNvPr name="Group 33" id="33"/>
          <p:cNvGrpSpPr/>
          <p:nvPr/>
        </p:nvGrpSpPr>
        <p:grpSpPr>
          <a:xfrm rot="0">
            <a:off x="1274795" y="6131323"/>
            <a:ext cx="810696" cy="810696"/>
            <a:chOff x="0" y="0"/>
            <a:chExt cx="1080928" cy="1080928"/>
          </a:xfrm>
        </p:grpSpPr>
        <p:grpSp>
          <p:nvGrpSpPr>
            <p:cNvPr name="Group 34" id="34"/>
            <p:cNvGrpSpPr/>
            <p:nvPr/>
          </p:nvGrpSpPr>
          <p:grpSpPr>
            <a:xfrm rot="0">
              <a:off x="0" y="0"/>
              <a:ext cx="1080928" cy="1080928"/>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36" id="36"/>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3</a:t>
              </a:r>
            </a:p>
          </p:txBody>
        </p:sp>
      </p:grpSp>
      <p:sp>
        <p:nvSpPr>
          <p:cNvPr name="TextBox 37" id="37"/>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b="true">
                <a:solidFill>
                  <a:srgbClr val="000001"/>
                </a:solidFill>
                <a:latin typeface="Lato Bold"/>
                <a:ea typeface="Lato Bold"/>
                <a:cs typeface="Lato Bold"/>
                <a:sym typeface="Lato Bold"/>
              </a:rPr>
              <a:t>Group 8 - IS403.P22</a:t>
            </a:r>
          </a:p>
        </p:txBody>
      </p:sp>
      <p:sp>
        <p:nvSpPr>
          <p:cNvPr name="TextBox 38" id="38"/>
          <p:cNvSpPr txBox="true"/>
          <p:nvPr/>
        </p:nvSpPr>
        <p:spPr>
          <a:xfrm rot="0">
            <a:off x="9793865" y="1401186"/>
            <a:ext cx="7465435" cy="1841568"/>
          </a:xfrm>
          <a:prstGeom prst="rect">
            <a:avLst/>
          </a:prstGeom>
        </p:spPr>
        <p:txBody>
          <a:bodyPr anchor="t" rtlCol="false" tIns="0" lIns="0" bIns="0" rIns="0">
            <a:spAutoFit/>
          </a:bodyPr>
          <a:lstStyle/>
          <a:p>
            <a:pPr algn="l" marL="0" indent="0" lvl="0">
              <a:lnSpc>
                <a:spcPts val="7281"/>
              </a:lnSpc>
              <a:spcBef>
                <a:spcPct val="0"/>
              </a:spcBef>
            </a:pPr>
            <a:r>
              <a:rPr lang="en-US" b="true" sz="6067">
                <a:solidFill>
                  <a:srgbClr val="737373"/>
                </a:solidFill>
                <a:latin typeface="Lato Bold"/>
                <a:ea typeface="Lato Bold"/>
                <a:cs typeface="Lato Bold"/>
                <a:sym typeface="Lato Bold"/>
              </a:rPr>
              <a:t>Phương pháp đánh giá chỉ số</a:t>
            </a:r>
            <a:r>
              <a:rPr lang="en-US" b="true" sz="6067">
                <a:solidFill>
                  <a:srgbClr val="DDA63A"/>
                </a:solidFill>
                <a:latin typeface="Lato Bold"/>
                <a:ea typeface="Lato Bold"/>
                <a:cs typeface="Lato Bold"/>
                <a:sym typeface="Lato Bold"/>
              </a:rPr>
              <a:t> SDG</a:t>
            </a:r>
          </a:p>
        </p:txBody>
      </p:sp>
      <p:sp>
        <p:nvSpPr>
          <p:cNvPr name="TextBox 39" id="39"/>
          <p:cNvSpPr txBox="true"/>
          <p:nvPr/>
        </p:nvSpPr>
        <p:spPr>
          <a:xfrm rot="0">
            <a:off x="2533257" y="8094683"/>
            <a:ext cx="5921484" cy="1323209"/>
          </a:xfrm>
          <a:prstGeom prst="rect">
            <a:avLst/>
          </a:prstGeom>
        </p:spPr>
        <p:txBody>
          <a:bodyPr anchor="t" rtlCol="false" tIns="0" lIns="0" bIns="0" rIns="0">
            <a:spAutoFit/>
          </a:bodyPr>
          <a:lstStyle/>
          <a:p>
            <a:pPr algn="l">
              <a:lnSpc>
                <a:spcPts val="2667"/>
              </a:lnSpc>
            </a:pPr>
            <a:r>
              <a:rPr lang="en-US" sz="1905">
                <a:solidFill>
                  <a:srgbClr val="222222"/>
                </a:solidFill>
                <a:latin typeface="Lato"/>
                <a:ea typeface="Lato"/>
                <a:cs typeface="Lato"/>
                <a:sym typeface="Lato"/>
              </a:rPr>
              <a:t>Tài liệu chính </a:t>
            </a:r>
            <a:r>
              <a:rPr lang="en-US" sz="1905">
                <a:solidFill>
                  <a:srgbClr val="222222"/>
                </a:solidFill>
                <a:latin typeface="Lato"/>
                <a:ea typeface="Lato"/>
                <a:cs typeface="Lato"/>
                <a:sym typeface="Lato"/>
              </a:rPr>
              <a:t>thức từ Liên Hợp Quốc “</a:t>
            </a:r>
            <a:r>
              <a:rPr lang="en-US" sz="1905" u="sng">
                <a:solidFill>
                  <a:srgbClr val="222222"/>
                </a:solidFill>
                <a:latin typeface="Lato"/>
                <a:ea typeface="Lato"/>
                <a:cs typeface="Lato"/>
                <a:sym typeface="Lato"/>
                <a:hlinkClick r:id="rId2" tooltip="https://unstats.un.org/wiki/spaces/SDGeHandbook/pages/34505092/Home?preview=%2F34505092%2F106497383%2FSDGeHandbook-111121-2121-805.pdf"/>
              </a:rPr>
              <a:t>Handbook on the Use of SDG Indicators in Monitoring in the Context of the 2030 Agenda for Sustainable Development</a:t>
            </a:r>
            <a:r>
              <a:rPr lang="en-US" sz="1905">
                <a:solidFill>
                  <a:srgbClr val="222222"/>
                </a:solidFill>
                <a:latin typeface="Lato"/>
                <a:ea typeface="Lato"/>
                <a:cs typeface="Lato"/>
                <a:sym typeface="Lato"/>
              </a:rPr>
              <a:t>”</a:t>
            </a:r>
            <a:r>
              <a:rPr lang="en-US" sz="1905">
                <a:solidFill>
                  <a:srgbClr val="222222"/>
                </a:solidFill>
                <a:latin typeface="Lato"/>
                <a:ea typeface="Lato"/>
                <a:cs typeface="Lato"/>
                <a:sym typeface="Lato"/>
              </a:rPr>
              <a:t>. Hướng dẫn chi tiết cách dùng 231 chỉ số SDG</a:t>
            </a:r>
          </a:p>
        </p:txBody>
      </p:sp>
      <p:sp>
        <p:nvSpPr>
          <p:cNvPr name="TextBox 40" id="40"/>
          <p:cNvSpPr txBox="true"/>
          <p:nvPr/>
        </p:nvSpPr>
        <p:spPr>
          <a:xfrm rot="0">
            <a:off x="13258412" y="9102407"/>
            <a:ext cx="2152174" cy="273685"/>
          </a:xfrm>
          <a:prstGeom prst="rect">
            <a:avLst/>
          </a:prstGeom>
        </p:spPr>
        <p:txBody>
          <a:bodyPr anchor="t" rtlCol="false" tIns="0" lIns="0" bIns="0" rIns="0">
            <a:spAutoFit/>
          </a:bodyPr>
          <a:lstStyle/>
          <a:p>
            <a:pPr algn="r">
              <a:lnSpc>
                <a:spcPts val="2240"/>
              </a:lnSpc>
            </a:pPr>
            <a:r>
              <a:rPr lang="en-US" sz="1600">
                <a:solidFill>
                  <a:srgbClr val="222222"/>
                </a:solidFill>
                <a:latin typeface="Lato"/>
                <a:ea typeface="Lato"/>
                <a:cs typeface="Lato"/>
                <a:sym typeface="Lato"/>
              </a:rPr>
              <a:t>SDG Analysis </a:t>
            </a:r>
            <a:r>
              <a:rPr lang="en-US" sz="1600">
                <a:solidFill>
                  <a:srgbClr val="222222"/>
                </a:solidFill>
                <a:latin typeface="Lato"/>
                <a:ea typeface="Lato"/>
                <a:cs typeface="Lato"/>
                <a:sym typeface="Lato"/>
              </a:rPr>
              <a:t>| 25.04.25</a:t>
            </a:r>
          </a:p>
        </p:txBody>
      </p:sp>
      <p:grpSp>
        <p:nvGrpSpPr>
          <p:cNvPr name="Group 41" id="41"/>
          <p:cNvGrpSpPr/>
          <p:nvPr/>
        </p:nvGrpSpPr>
        <p:grpSpPr>
          <a:xfrm rot="0">
            <a:off x="16066224" y="9009920"/>
            <a:ext cx="1193076" cy="496759"/>
            <a:chOff x="0" y="0"/>
            <a:chExt cx="1590768" cy="662345"/>
          </a:xfrm>
        </p:grpSpPr>
        <p:grpSp>
          <p:nvGrpSpPr>
            <p:cNvPr name="Group 42" id="42"/>
            <p:cNvGrpSpPr/>
            <p:nvPr/>
          </p:nvGrpSpPr>
          <p:grpSpPr>
            <a:xfrm rot="0">
              <a:off x="0" y="0"/>
              <a:ext cx="1590768" cy="662345"/>
              <a:chOff x="0" y="0"/>
              <a:chExt cx="2656710" cy="1106170"/>
            </a:xfrm>
          </p:grpSpPr>
          <p:sp>
            <p:nvSpPr>
              <p:cNvPr name="Freeform 43" id="43"/>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44" id="44"/>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89384" y="3591889"/>
            <a:ext cx="6654616" cy="1296664"/>
            <a:chOff x="0" y="0"/>
            <a:chExt cx="8872821" cy="1728886"/>
          </a:xfrm>
        </p:grpSpPr>
        <p:sp>
          <p:nvSpPr>
            <p:cNvPr name="TextBox 3" id="3"/>
            <p:cNvSpPr txBox="true"/>
            <p:nvPr/>
          </p:nvSpPr>
          <p:spPr>
            <a:xfrm rot="0">
              <a:off x="0" y="-57150"/>
              <a:ext cx="8872821"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TIỀ</a:t>
              </a:r>
              <a:r>
                <a:rPr lang="en-US" b="true" sz="2500">
                  <a:solidFill>
                    <a:srgbClr val="BF8B2E"/>
                  </a:solidFill>
                  <a:latin typeface="Lato Bold"/>
                  <a:ea typeface="Lato Bold"/>
                  <a:cs typeface="Lato Bold"/>
                  <a:sym typeface="Lato Bold"/>
                </a:rPr>
                <a:t>N XỬ LÝ DỮ LIỆU</a:t>
              </a:r>
            </a:p>
          </p:txBody>
        </p:sp>
        <p:sp>
          <p:nvSpPr>
            <p:cNvPr name="TextBox 4" id="4"/>
            <p:cNvSpPr txBox="true"/>
            <p:nvPr/>
          </p:nvSpPr>
          <p:spPr>
            <a:xfrm rot="0">
              <a:off x="0" y="644941"/>
              <a:ext cx="8872821" cy="10839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Xử lý các dữ liệu</a:t>
              </a:r>
              <a:r>
                <a:rPr lang="en-US" sz="2400">
                  <a:solidFill>
                    <a:srgbClr val="222222"/>
                  </a:solidFill>
                  <a:latin typeface="Lato"/>
                  <a:ea typeface="Lato"/>
                  <a:cs typeface="Lato"/>
                  <a:sym typeface="Lato"/>
                </a:rPr>
                <a:t> thiếu, nhiễu,... để được 1 bộ dữ liệu SDG toàn quốc từ 2000-2024 theo năm </a:t>
              </a:r>
            </a:p>
          </p:txBody>
        </p:sp>
      </p:grpSp>
      <p:grpSp>
        <p:nvGrpSpPr>
          <p:cNvPr name="Group 5" id="5"/>
          <p:cNvGrpSpPr/>
          <p:nvPr/>
        </p:nvGrpSpPr>
        <p:grpSpPr>
          <a:xfrm rot="0">
            <a:off x="1230922" y="3591889"/>
            <a:ext cx="810696" cy="810696"/>
            <a:chOff x="0" y="0"/>
            <a:chExt cx="1080928" cy="1080928"/>
          </a:xfrm>
        </p:grpSpPr>
        <p:grpSp>
          <p:nvGrpSpPr>
            <p:cNvPr name="Group 6" id="6"/>
            <p:cNvGrpSpPr/>
            <p:nvPr/>
          </p:nvGrpSpPr>
          <p:grpSpPr>
            <a:xfrm rot="0">
              <a:off x="0" y="0"/>
              <a:ext cx="1080928" cy="108092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8" id="8"/>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1</a:t>
              </a:r>
            </a:p>
          </p:txBody>
        </p:sp>
      </p:grpSp>
      <p:grpSp>
        <p:nvGrpSpPr>
          <p:cNvPr name="Group 9" id="9"/>
          <p:cNvGrpSpPr/>
          <p:nvPr/>
        </p:nvGrpSpPr>
        <p:grpSpPr>
          <a:xfrm rot="0">
            <a:off x="11013727" y="3591889"/>
            <a:ext cx="6581423" cy="1734814"/>
            <a:chOff x="0" y="0"/>
            <a:chExt cx="8775231" cy="2313086"/>
          </a:xfrm>
        </p:grpSpPr>
        <p:sp>
          <p:nvSpPr>
            <p:cNvPr name="TextBox 10" id="10"/>
            <p:cNvSpPr txBox="true"/>
            <p:nvPr/>
          </p:nvSpPr>
          <p:spPr>
            <a:xfrm rot="0">
              <a:off x="0" y="-57150"/>
              <a:ext cx="8775231" cy="11408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PHÂN TÍCH TƯƠNG QUAN VÀ</a:t>
              </a:r>
              <a:r>
                <a:rPr lang="en-US" b="true" sz="2500">
                  <a:solidFill>
                    <a:srgbClr val="BF8B2E"/>
                  </a:solidFill>
                  <a:latin typeface="Lato Bold"/>
                  <a:ea typeface="Lato Bold"/>
                  <a:cs typeface="Lato Bold"/>
                  <a:sym typeface="Lato Bold"/>
                </a:rPr>
                <a:t> NHÂN QUẢ (KHÁM PHÁ DỮ LIỆU) </a:t>
              </a:r>
            </a:p>
          </p:txBody>
        </p:sp>
        <p:sp>
          <p:nvSpPr>
            <p:cNvPr name="TextBox 11" id="11"/>
            <p:cNvSpPr txBox="true"/>
            <p:nvPr/>
          </p:nvSpPr>
          <p:spPr>
            <a:xfrm rot="0">
              <a:off x="0" y="1229141"/>
              <a:ext cx="8775231" cy="10839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Tí</a:t>
              </a:r>
              <a:r>
                <a:rPr lang="en-US" sz="2399">
                  <a:solidFill>
                    <a:srgbClr val="222222"/>
                  </a:solidFill>
                  <a:latin typeface="Lato"/>
                  <a:ea typeface="Lato"/>
                  <a:cs typeface="Lato"/>
                  <a:sym typeface="Lato"/>
                </a:rPr>
                <a:t>nh hệ số tương quan Pearson (r) và ma trận tương quan hiển thị bằng heatmap trực quan</a:t>
              </a:r>
            </a:p>
          </p:txBody>
        </p:sp>
      </p:grpSp>
      <p:grpSp>
        <p:nvGrpSpPr>
          <p:cNvPr name="Group 12" id="12"/>
          <p:cNvGrpSpPr/>
          <p:nvPr/>
        </p:nvGrpSpPr>
        <p:grpSpPr>
          <a:xfrm rot="0">
            <a:off x="9755265" y="3591889"/>
            <a:ext cx="810696" cy="810696"/>
            <a:chOff x="0" y="0"/>
            <a:chExt cx="1080928" cy="1080928"/>
          </a:xfrm>
        </p:grpSpPr>
        <p:grpSp>
          <p:nvGrpSpPr>
            <p:cNvPr name="Group 13" id="13"/>
            <p:cNvGrpSpPr/>
            <p:nvPr/>
          </p:nvGrpSpPr>
          <p:grpSpPr>
            <a:xfrm rot="0">
              <a:off x="0" y="0"/>
              <a:ext cx="1080928" cy="1080928"/>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15" id="15"/>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3</a:t>
              </a:r>
            </a:p>
          </p:txBody>
        </p:sp>
      </p:grpSp>
      <p:grpSp>
        <p:nvGrpSpPr>
          <p:cNvPr name="Group 16" id="16"/>
          <p:cNvGrpSpPr/>
          <p:nvPr/>
        </p:nvGrpSpPr>
        <p:grpSpPr>
          <a:xfrm rot="0">
            <a:off x="2390665" y="5564828"/>
            <a:ext cx="6916925" cy="3811264"/>
            <a:chOff x="0" y="0"/>
            <a:chExt cx="9222567" cy="5081686"/>
          </a:xfrm>
        </p:grpSpPr>
        <p:sp>
          <p:nvSpPr>
            <p:cNvPr name="TextBox 17" id="17"/>
            <p:cNvSpPr txBox="true"/>
            <p:nvPr/>
          </p:nvSpPr>
          <p:spPr>
            <a:xfrm rot="0">
              <a:off x="0" y="-57150"/>
              <a:ext cx="9222567"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THỐNG</a:t>
              </a:r>
              <a:r>
                <a:rPr lang="en-US" b="true" sz="2500">
                  <a:solidFill>
                    <a:srgbClr val="BF8B2E"/>
                  </a:solidFill>
                  <a:latin typeface="Lato Bold"/>
                  <a:ea typeface="Lato Bold"/>
                  <a:cs typeface="Lato Bold"/>
                  <a:sym typeface="Lato Bold"/>
                </a:rPr>
                <a:t> KÊ MÔ TẢ (KHÁM PHÁ DỮ LIỆU)</a:t>
              </a:r>
            </a:p>
          </p:txBody>
        </p:sp>
        <p:sp>
          <p:nvSpPr>
            <p:cNvPr name="TextBox 18" id="18"/>
            <p:cNvSpPr txBox="true"/>
            <p:nvPr/>
          </p:nvSpPr>
          <p:spPr>
            <a:xfrm rot="0">
              <a:off x="0" y="644941"/>
              <a:ext cx="9222567" cy="4436745"/>
            </a:xfrm>
            <a:prstGeom prst="rect">
              <a:avLst/>
            </a:prstGeom>
          </p:spPr>
          <p:txBody>
            <a:bodyPr anchor="t" rtlCol="false" tIns="0" lIns="0" bIns="0" rIns="0">
              <a:spAutoFit/>
            </a:bodyPr>
            <a:lstStyle/>
            <a:p>
              <a:pPr algn="l">
                <a:lnSpc>
                  <a:spcPts val="3359"/>
                </a:lnSpc>
              </a:pPr>
              <a:r>
                <a:rPr lang="en-US" sz="2399">
                  <a:solidFill>
                    <a:srgbClr val="C99F50"/>
                  </a:solidFill>
                  <a:latin typeface="Lato"/>
                  <a:ea typeface="Lato"/>
                  <a:cs typeface="Lato"/>
                  <a:sym typeface="Lato"/>
                </a:rPr>
                <a:t>- </a:t>
              </a:r>
              <a:r>
                <a:rPr lang="en-US" sz="2399" b="true">
                  <a:solidFill>
                    <a:srgbClr val="C99F50"/>
                  </a:solidFill>
                  <a:latin typeface="Lato Bold"/>
                  <a:ea typeface="Lato Bold"/>
                  <a:cs typeface="Lato Bold"/>
                  <a:sym typeface="Lato Bold"/>
                </a:rPr>
                <a:t>Thống kê mô tả cơ bản</a:t>
              </a:r>
              <a:r>
                <a:rPr lang="en-US" sz="2399">
                  <a:solidFill>
                    <a:srgbClr val="222222"/>
                  </a:solidFill>
                  <a:latin typeface="Lato"/>
                  <a:ea typeface="Lato"/>
                  <a:cs typeface="Lato"/>
                  <a:sym typeface="Lato"/>
                </a:rPr>
                <a:t> (mô tả đặc trưng trung tâm và phân tán</a:t>
              </a:r>
              <a:r>
                <a:rPr lang="en-US" sz="2399">
                  <a:solidFill>
                    <a:srgbClr val="222222"/>
                  </a:solidFill>
                  <a:latin typeface="Lato"/>
                  <a:ea typeface="Lato"/>
                  <a:cs typeface="Lato"/>
                  <a:sym typeface="Lato"/>
                </a:rPr>
                <a:t> của từng chỉ số SDG)</a:t>
              </a:r>
            </a:p>
            <a:p>
              <a:pPr algn="l">
                <a:lnSpc>
                  <a:spcPts val="3359"/>
                </a:lnSpc>
              </a:pPr>
              <a:r>
                <a:rPr lang="en-US" sz="2399">
                  <a:solidFill>
                    <a:srgbClr val="222222"/>
                  </a:solidFill>
                  <a:latin typeface="Lato"/>
                  <a:ea typeface="Lato"/>
                  <a:cs typeface="Lato"/>
                  <a:sym typeface="Lato"/>
                </a:rPr>
                <a:t>Tính trung bình, trung vị, độ lệch chuẩn, min/ max và tứ phân vị</a:t>
              </a:r>
            </a:p>
            <a:p>
              <a:pPr algn="l">
                <a:lnSpc>
                  <a:spcPts val="3359"/>
                </a:lnSpc>
              </a:pPr>
              <a:r>
                <a:rPr lang="en-US" sz="2399">
                  <a:solidFill>
                    <a:srgbClr val="C99F50"/>
                  </a:solidFill>
                  <a:latin typeface="Lato"/>
                  <a:ea typeface="Lato"/>
                  <a:cs typeface="Lato"/>
                  <a:sym typeface="Lato"/>
                </a:rPr>
                <a:t>-</a:t>
              </a:r>
              <a:r>
                <a:rPr lang="en-US" sz="2399">
                  <a:solidFill>
                    <a:srgbClr val="222222"/>
                  </a:solidFill>
                  <a:latin typeface="Lato"/>
                  <a:ea typeface="Lato"/>
                  <a:cs typeface="Lato"/>
                  <a:sym typeface="Lato"/>
                </a:rPr>
                <a:t> </a:t>
              </a:r>
              <a:r>
                <a:rPr lang="en-US" b="true" sz="2399">
                  <a:solidFill>
                    <a:srgbClr val="C99F50"/>
                  </a:solidFill>
                  <a:latin typeface="Lato Bold"/>
                  <a:ea typeface="Lato Bold"/>
                  <a:cs typeface="Lato Bold"/>
                  <a:sym typeface="Lato Bold"/>
                </a:rPr>
                <a:t>Trực quan hóa phân phối dữ liệu</a:t>
              </a:r>
              <a:r>
                <a:rPr lang="en-US" sz="2399">
                  <a:solidFill>
                    <a:srgbClr val="222222"/>
                  </a:solidFill>
                  <a:latin typeface="Lato"/>
                  <a:ea typeface="Lato"/>
                  <a:cs typeface="Lato"/>
                  <a:sym typeface="Lato"/>
                </a:rPr>
                <a:t> (minh họa đặc điểm phân phối)</a:t>
              </a:r>
            </a:p>
            <a:p>
              <a:pPr algn="l">
                <a:lnSpc>
                  <a:spcPts val="3359"/>
                </a:lnSpc>
              </a:pPr>
              <a:r>
                <a:rPr lang="en-US" sz="2399">
                  <a:solidFill>
                    <a:srgbClr val="222222"/>
                  </a:solidFill>
                  <a:latin typeface="Lato"/>
                  <a:ea typeface="Lato"/>
                  <a:cs typeface="Lato"/>
                  <a:sym typeface="Lato"/>
                </a:rPr>
                <a:t>Vẽ biểu đồ histogram (biểu đồ tần suất) và boxplot (biểu đồ hộp)</a:t>
              </a:r>
            </a:p>
          </p:txBody>
        </p:sp>
      </p:grpSp>
      <p:grpSp>
        <p:nvGrpSpPr>
          <p:cNvPr name="Group 19" id="19"/>
          <p:cNvGrpSpPr/>
          <p:nvPr/>
        </p:nvGrpSpPr>
        <p:grpSpPr>
          <a:xfrm rot="0">
            <a:off x="1230922" y="5566938"/>
            <a:ext cx="810696" cy="810696"/>
            <a:chOff x="0" y="0"/>
            <a:chExt cx="1080928" cy="1080928"/>
          </a:xfrm>
        </p:grpSpPr>
        <p:grpSp>
          <p:nvGrpSpPr>
            <p:cNvPr name="Group 20" id="20"/>
            <p:cNvGrpSpPr/>
            <p:nvPr/>
          </p:nvGrpSpPr>
          <p:grpSpPr>
            <a:xfrm rot="0">
              <a:off x="0" y="0"/>
              <a:ext cx="1080928" cy="1080928"/>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22" id="22"/>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2</a:t>
              </a:r>
            </a:p>
          </p:txBody>
        </p:sp>
      </p:grpSp>
      <p:grpSp>
        <p:nvGrpSpPr>
          <p:cNvPr name="Group 23" id="23"/>
          <p:cNvGrpSpPr/>
          <p:nvPr/>
        </p:nvGrpSpPr>
        <p:grpSpPr>
          <a:xfrm rot="0">
            <a:off x="11013727" y="5566938"/>
            <a:ext cx="6581423" cy="1296664"/>
            <a:chOff x="0" y="0"/>
            <a:chExt cx="8775231" cy="1728886"/>
          </a:xfrm>
        </p:grpSpPr>
        <p:sp>
          <p:nvSpPr>
            <p:cNvPr name="TextBox 24" id="24"/>
            <p:cNvSpPr txBox="true"/>
            <p:nvPr/>
          </p:nvSpPr>
          <p:spPr>
            <a:xfrm rot="0">
              <a:off x="0" y="-57150"/>
              <a:ext cx="8775231"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CHẠY MÔ HÌNH VÀ DỰ BÁO</a:t>
              </a:r>
            </a:p>
          </p:txBody>
        </p:sp>
        <p:sp>
          <p:nvSpPr>
            <p:cNvPr name="TextBox 25" id="25"/>
            <p:cNvSpPr txBox="true"/>
            <p:nvPr/>
          </p:nvSpPr>
          <p:spPr>
            <a:xfrm rot="0">
              <a:off x="0" y="644941"/>
              <a:ext cx="8775231" cy="10839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Chạy ba mô hình Linear Regression, Random Forest Regressor và XGBoost. Đánh giá mô hình. </a:t>
              </a:r>
            </a:p>
          </p:txBody>
        </p:sp>
      </p:grpSp>
      <p:grpSp>
        <p:nvGrpSpPr>
          <p:cNvPr name="Group 26" id="26"/>
          <p:cNvGrpSpPr/>
          <p:nvPr/>
        </p:nvGrpSpPr>
        <p:grpSpPr>
          <a:xfrm rot="0">
            <a:off x="9755265" y="5566938"/>
            <a:ext cx="810696" cy="810696"/>
            <a:chOff x="0" y="0"/>
            <a:chExt cx="1080928" cy="1080928"/>
          </a:xfrm>
        </p:grpSpPr>
        <p:grpSp>
          <p:nvGrpSpPr>
            <p:cNvPr name="Group 27" id="27"/>
            <p:cNvGrpSpPr/>
            <p:nvPr/>
          </p:nvGrpSpPr>
          <p:grpSpPr>
            <a:xfrm rot="0">
              <a:off x="0" y="0"/>
              <a:ext cx="1080928" cy="1080928"/>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29" id="29"/>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4</a:t>
              </a:r>
            </a:p>
          </p:txBody>
        </p:sp>
      </p:grpSp>
      <p:sp>
        <p:nvSpPr>
          <p:cNvPr name="TextBox 30" id="30"/>
          <p:cNvSpPr txBox="true"/>
          <p:nvPr/>
        </p:nvSpPr>
        <p:spPr>
          <a:xfrm rot="0">
            <a:off x="1062101" y="885825"/>
            <a:ext cx="4554761" cy="276225"/>
          </a:xfrm>
          <a:prstGeom prst="rect">
            <a:avLst/>
          </a:prstGeom>
        </p:spPr>
        <p:txBody>
          <a:bodyPr anchor="t" rtlCol="false" tIns="0" lIns="0" bIns="0" rIns="0">
            <a:spAutoFit/>
          </a:bodyPr>
          <a:lstStyle/>
          <a:p>
            <a:pPr algn="l">
              <a:lnSpc>
                <a:spcPts val="2160"/>
              </a:lnSpc>
            </a:pPr>
            <a:r>
              <a:rPr lang="en-US" sz="1800" b="true">
                <a:solidFill>
                  <a:srgbClr val="000001"/>
                </a:solidFill>
                <a:latin typeface="Lato Bold"/>
                <a:ea typeface="Lato Bold"/>
                <a:cs typeface="Lato Bold"/>
                <a:sym typeface="Lato Bold"/>
              </a:rPr>
              <a:t>Group 8 - IS403.P22</a:t>
            </a:r>
          </a:p>
        </p:txBody>
      </p:sp>
      <p:sp>
        <p:nvSpPr>
          <p:cNvPr name="TextBox 31" id="31"/>
          <p:cNvSpPr txBox="true"/>
          <p:nvPr/>
        </p:nvSpPr>
        <p:spPr>
          <a:xfrm rot="0">
            <a:off x="1230922" y="1474497"/>
            <a:ext cx="9335039" cy="1685925"/>
          </a:xfrm>
          <a:prstGeom prst="rect">
            <a:avLst/>
          </a:prstGeom>
        </p:spPr>
        <p:txBody>
          <a:bodyPr anchor="t" rtlCol="false" tIns="0" lIns="0" bIns="0" rIns="0">
            <a:spAutoFit/>
          </a:bodyPr>
          <a:lstStyle/>
          <a:p>
            <a:pPr algn="l" marL="0" indent="0" lvl="0">
              <a:lnSpc>
                <a:spcPts val="6609"/>
              </a:lnSpc>
              <a:spcBef>
                <a:spcPct val="0"/>
              </a:spcBef>
            </a:pPr>
            <a:r>
              <a:rPr lang="en-US" b="true" sz="5507">
                <a:solidFill>
                  <a:srgbClr val="737373"/>
                </a:solidFill>
                <a:latin typeface="Lato Bold"/>
                <a:ea typeface="Lato Bold"/>
                <a:cs typeface="Lato Bold"/>
                <a:sym typeface="Lato Bold"/>
              </a:rPr>
              <a:t>Các </a:t>
            </a:r>
            <a:r>
              <a:rPr lang="en-US" b="true" sz="5507">
                <a:solidFill>
                  <a:srgbClr val="C99F50"/>
                </a:solidFill>
                <a:latin typeface="Lato Bold"/>
                <a:ea typeface="Lato Bold"/>
                <a:cs typeface="Lato Bold"/>
                <a:sym typeface="Lato Bold"/>
              </a:rPr>
              <a:t>phương pháp</a:t>
            </a:r>
            <a:r>
              <a:rPr lang="en-US" b="true" sz="5507">
                <a:solidFill>
                  <a:srgbClr val="737373"/>
                </a:solidFill>
                <a:latin typeface="Lato Bold"/>
                <a:ea typeface="Lato Bold"/>
                <a:cs typeface="Lato Bold"/>
                <a:sym typeface="Lato Bold"/>
              </a:rPr>
              <a:t> nghiên cứu ứng dụng vào bài toán</a:t>
            </a:r>
          </a:p>
        </p:txBody>
      </p:sp>
      <p:sp>
        <p:nvSpPr>
          <p:cNvPr name="TextBox 32" id="32"/>
          <p:cNvSpPr txBox="true"/>
          <p:nvPr/>
        </p:nvSpPr>
        <p:spPr>
          <a:xfrm rot="0">
            <a:off x="13258412" y="9102407"/>
            <a:ext cx="2152174" cy="273685"/>
          </a:xfrm>
          <a:prstGeom prst="rect">
            <a:avLst/>
          </a:prstGeom>
        </p:spPr>
        <p:txBody>
          <a:bodyPr anchor="t" rtlCol="false" tIns="0" lIns="0" bIns="0" rIns="0">
            <a:spAutoFit/>
          </a:bodyPr>
          <a:lstStyle/>
          <a:p>
            <a:pPr algn="r">
              <a:lnSpc>
                <a:spcPts val="2240"/>
              </a:lnSpc>
            </a:pPr>
            <a:r>
              <a:rPr lang="en-US" sz="1600">
                <a:solidFill>
                  <a:srgbClr val="222222"/>
                </a:solidFill>
                <a:latin typeface="Lato"/>
                <a:ea typeface="Lato"/>
                <a:cs typeface="Lato"/>
                <a:sym typeface="Lato"/>
              </a:rPr>
              <a:t>SDG Analysis </a:t>
            </a:r>
            <a:r>
              <a:rPr lang="en-US" sz="1600">
                <a:solidFill>
                  <a:srgbClr val="222222"/>
                </a:solidFill>
                <a:latin typeface="Lato"/>
                <a:ea typeface="Lato"/>
                <a:cs typeface="Lato"/>
                <a:sym typeface="Lato"/>
              </a:rPr>
              <a:t>| 25.04.25</a:t>
            </a:r>
          </a:p>
        </p:txBody>
      </p:sp>
      <p:grpSp>
        <p:nvGrpSpPr>
          <p:cNvPr name="Group 33" id="33"/>
          <p:cNvGrpSpPr/>
          <p:nvPr/>
        </p:nvGrpSpPr>
        <p:grpSpPr>
          <a:xfrm rot="0">
            <a:off x="16066224" y="9009920"/>
            <a:ext cx="1193076" cy="496759"/>
            <a:chOff x="0" y="0"/>
            <a:chExt cx="1590768" cy="662345"/>
          </a:xfrm>
        </p:grpSpPr>
        <p:grpSp>
          <p:nvGrpSpPr>
            <p:cNvPr name="Group 34" id="34"/>
            <p:cNvGrpSpPr/>
            <p:nvPr/>
          </p:nvGrpSpPr>
          <p:grpSpPr>
            <a:xfrm rot="0">
              <a:off x="0" y="0"/>
              <a:ext cx="1590768" cy="662345"/>
              <a:chOff x="0" y="0"/>
              <a:chExt cx="2656710" cy="1106170"/>
            </a:xfrm>
          </p:grpSpPr>
          <p:sp>
            <p:nvSpPr>
              <p:cNvPr name="Freeform 35" id="35"/>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name="AutoShape 36" id="36"/>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grpSp>
        <p:nvGrpSpPr>
          <p:cNvPr name="Group 37" id="37"/>
          <p:cNvGrpSpPr/>
          <p:nvPr/>
        </p:nvGrpSpPr>
        <p:grpSpPr>
          <a:xfrm rot="0">
            <a:off x="11013727" y="7470460"/>
            <a:ext cx="6581423" cy="1296664"/>
            <a:chOff x="0" y="0"/>
            <a:chExt cx="8775231" cy="1728886"/>
          </a:xfrm>
        </p:grpSpPr>
        <p:sp>
          <p:nvSpPr>
            <p:cNvPr name="TextBox 38" id="38"/>
            <p:cNvSpPr txBox="true"/>
            <p:nvPr/>
          </p:nvSpPr>
          <p:spPr>
            <a:xfrm rot="0">
              <a:off x="0" y="-57150"/>
              <a:ext cx="8775231" cy="556683"/>
            </a:xfrm>
            <a:prstGeom prst="rect">
              <a:avLst/>
            </a:prstGeom>
          </p:spPr>
          <p:txBody>
            <a:bodyPr anchor="t" rtlCol="false" tIns="0" lIns="0" bIns="0" rIns="0">
              <a:spAutoFit/>
            </a:bodyPr>
            <a:lstStyle/>
            <a:p>
              <a:pPr algn="l">
                <a:lnSpc>
                  <a:spcPts val="3500"/>
                </a:lnSpc>
              </a:pPr>
              <a:r>
                <a:rPr lang="en-US" b="true" sz="2500">
                  <a:solidFill>
                    <a:srgbClr val="BF8B2E"/>
                  </a:solidFill>
                  <a:latin typeface="Lato Bold"/>
                  <a:ea typeface="Lato Bold"/>
                  <a:cs typeface="Lato Bold"/>
                  <a:sym typeface="Lato Bold"/>
                </a:rPr>
                <a:t>PHÂ</a:t>
              </a:r>
              <a:r>
                <a:rPr lang="en-US" b="true" sz="2500">
                  <a:solidFill>
                    <a:srgbClr val="BF8B2E"/>
                  </a:solidFill>
                  <a:latin typeface="Lato Bold"/>
                  <a:ea typeface="Lato Bold"/>
                  <a:cs typeface="Lato Bold"/>
                  <a:sym typeface="Lato Bold"/>
                </a:rPr>
                <a:t>N TÍCH SHAP</a:t>
              </a:r>
            </a:p>
          </p:txBody>
        </p:sp>
        <p:sp>
          <p:nvSpPr>
            <p:cNvPr name="TextBox 39" id="39"/>
            <p:cNvSpPr txBox="true"/>
            <p:nvPr/>
          </p:nvSpPr>
          <p:spPr>
            <a:xfrm rot="0">
              <a:off x="0" y="644941"/>
              <a:ext cx="8775231" cy="1083945"/>
            </a:xfrm>
            <a:prstGeom prst="rect">
              <a:avLst/>
            </a:prstGeom>
          </p:spPr>
          <p:txBody>
            <a:bodyPr anchor="t" rtlCol="false" tIns="0" lIns="0" bIns="0" rIns="0">
              <a:spAutoFit/>
            </a:bodyPr>
            <a:lstStyle/>
            <a:p>
              <a:pPr algn="l">
                <a:lnSpc>
                  <a:spcPts val="3359"/>
                </a:lnSpc>
              </a:pPr>
              <a:r>
                <a:rPr lang="en-US" sz="2399">
                  <a:solidFill>
                    <a:srgbClr val="222222"/>
                  </a:solidFill>
                  <a:latin typeface="Lato"/>
                  <a:ea typeface="Lato"/>
                  <a:cs typeface="Lato"/>
                  <a:sym typeface="Lato"/>
                </a:rPr>
                <a:t>Xác định chỉ số SDG nào có ảnh hưởng lớn</a:t>
              </a:r>
              <a:r>
                <a:rPr lang="en-US" sz="2399">
                  <a:solidFill>
                    <a:srgbClr val="222222"/>
                  </a:solidFill>
                  <a:latin typeface="Lato"/>
                  <a:ea typeface="Lato"/>
                  <a:cs typeface="Lato"/>
                  <a:sym typeface="Lato"/>
                </a:rPr>
                <a:t> nhất đến mục tiêu tổng thể để hỗ trợ ra quyết định</a:t>
              </a:r>
            </a:p>
          </p:txBody>
        </p:sp>
      </p:grpSp>
      <p:grpSp>
        <p:nvGrpSpPr>
          <p:cNvPr name="Group 40" id="40"/>
          <p:cNvGrpSpPr/>
          <p:nvPr/>
        </p:nvGrpSpPr>
        <p:grpSpPr>
          <a:xfrm rot="0">
            <a:off x="9755265" y="7470460"/>
            <a:ext cx="810696" cy="810696"/>
            <a:chOff x="0" y="0"/>
            <a:chExt cx="1080928" cy="1080928"/>
          </a:xfrm>
        </p:grpSpPr>
        <p:grpSp>
          <p:nvGrpSpPr>
            <p:cNvPr name="Group 41" id="41"/>
            <p:cNvGrpSpPr/>
            <p:nvPr/>
          </p:nvGrpSpPr>
          <p:grpSpPr>
            <a:xfrm rot="0">
              <a:off x="0" y="0"/>
              <a:ext cx="1080928" cy="1080928"/>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8B2E"/>
              </a:solidFill>
            </p:spPr>
          </p:sp>
        </p:grpSp>
        <p:sp>
          <p:nvSpPr>
            <p:cNvPr name="TextBox 43" id="43"/>
            <p:cNvSpPr txBox="true"/>
            <p:nvPr/>
          </p:nvSpPr>
          <p:spPr>
            <a:xfrm rot="0">
              <a:off x="140164" y="269742"/>
              <a:ext cx="800600" cy="493818"/>
            </a:xfrm>
            <a:prstGeom prst="rect">
              <a:avLst/>
            </a:prstGeom>
          </p:spPr>
          <p:txBody>
            <a:bodyPr anchor="t" rtlCol="false" tIns="0" lIns="0" bIns="0" rIns="0">
              <a:spAutoFit/>
            </a:bodyPr>
            <a:lstStyle/>
            <a:p>
              <a:pPr algn="ctr">
                <a:lnSpc>
                  <a:spcPts val="3079"/>
                </a:lnSpc>
              </a:pPr>
              <a:r>
                <a:rPr lang="en-US" sz="2200">
                  <a:solidFill>
                    <a:srgbClr val="FFFFFF"/>
                  </a:solidFill>
                  <a:latin typeface="Lato"/>
                  <a:ea typeface="Lato"/>
                  <a:cs typeface="Lato"/>
                  <a:sym typeface="Lato"/>
                </a:rPr>
                <a:t>5</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6708" y="0"/>
            <a:ext cx="8102034" cy="10287000"/>
            <a:chOff x="0" y="0"/>
            <a:chExt cx="1507378" cy="1913890"/>
          </a:xfrm>
        </p:grpSpPr>
        <p:sp>
          <p:nvSpPr>
            <p:cNvPr name="Freeform 3" id="3"/>
            <p:cNvSpPr/>
            <p:nvPr/>
          </p:nvSpPr>
          <p:spPr>
            <a:xfrm flipH="false" flipV="false" rot="0">
              <a:off x="0" y="0"/>
              <a:ext cx="1507379" cy="1913890"/>
            </a:xfrm>
            <a:custGeom>
              <a:avLst/>
              <a:gdLst/>
              <a:ahLst/>
              <a:cxnLst/>
              <a:rect r="r" b="b" t="t" l="l"/>
              <a:pathLst>
                <a:path h="1913890" w="1507379">
                  <a:moveTo>
                    <a:pt x="1382918" y="1913890"/>
                  </a:moveTo>
                  <a:lnTo>
                    <a:pt x="124460" y="1913890"/>
                  </a:lnTo>
                  <a:cubicBezTo>
                    <a:pt x="55880" y="1913890"/>
                    <a:pt x="0" y="1858010"/>
                    <a:pt x="0" y="1789430"/>
                  </a:cubicBezTo>
                  <a:lnTo>
                    <a:pt x="0" y="124460"/>
                  </a:lnTo>
                  <a:cubicBezTo>
                    <a:pt x="0" y="55880"/>
                    <a:pt x="55880" y="0"/>
                    <a:pt x="124460" y="0"/>
                  </a:cubicBezTo>
                  <a:lnTo>
                    <a:pt x="1382918" y="0"/>
                  </a:lnTo>
                  <a:cubicBezTo>
                    <a:pt x="1451498" y="0"/>
                    <a:pt x="1507379" y="55880"/>
                    <a:pt x="1507379" y="124460"/>
                  </a:cubicBezTo>
                  <a:lnTo>
                    <a:pt x="1507379" y="1789430"/>
                  </a:lnTo>
                  <a:cubicBezTo>
                    <a:pt x="1507379" y="1858010"/>
                    <a:pt x="1451498" y="1913890"/>
                    <a:pt x="1382918" y="1913890"/>
                  </a:cubicBezTo>
                  <a:close/>
                </a:path>
              </a:pathLst>
            </a:custGeom>
            <a:solidFill>
              <a:srgbClr val="F6F6F6"/>
            </a:solidFill>
          </p:spPr>
        </p:sp>
      </p:grpSp>
      <p:sp>
        <p:nvSpPr>
          <p:cNvPr name="Freeform 4" id="4"/>
          <p:cNvSpPr/>
          <p:nvPr/>
        </p:nvSpPr>
        <p:spPr>
          <a:xfrm flipH="false" flipV="false" rot="0">
            <a:off x="8463150" y="2235273"/>
            <a:ext cx="8796150" cy="5816454"/>
          </a:xfrm>
          <a:custGeom>
            <a:avLst/>
            <a:gdLst/>
            <a:ahLst/>
            <a:cxnLst/>
            <a:rect r="r" b="b" t="t" l="l"/>
            <a:pathLst>
              <a:path h="5816454" w="8796150">
                <a:moveTo>
                  <a:pt x="0" y="0"/>
                </a:moveTo>
                <a:lnTo>
                  <a:pt x="8796150" y="0"/>
                </a:lnTo>
                <a:lnTo>
                  <a:pt x="8796150" y="5816454"/>
                </a:lnTo>
                <a:lnTo>
                  <a:pt x="0" y="5816454"/>
                </a:lnTo>
                <a:lnTo>
                  <a:pt x="0" y="0"/>
                </a:lnTo>
                <a:close/>
              </a:path>
            </a:pathLst>
          </a:custGeom>
          <a:blipFill>
            <a:blip r:embed="rId2"/>
            <a:stretch>
              <a:fillRect l="0" t="0" r="0" b="0"/>
            </a:stretch>
          </a:blipFill>
        </p:spPr>
      </p:sp>
      <p:sp>
        <p:nvSpPr>
          <p:cNvPr name="TextBox 5" id="5"/>
          <p:cNvSpPr txBox="true"/>
          <p:nvPr/>
        </p:nvSpPr>
        <p:spPr>
          <a:xfrm rot="0">
            <a:off x="813601" y="3924300"/>
            <a:ext cx="6445607" cy="2293523"/>
          </a:xfrm>
          <a:prstGeom prst="rect">
            <a:avLst/>
          </a:prstGeom>
        </p:spPr>
        <p:txBody>
          <a:bodyPr anchor="t" rtlCol="false" tIns="0" lIns="0" bIns="0" rIns="0">
            <a:spAutoFit/>
          </a:bodyPr>
          <a:lstStyle/>
          <a:p>
            <a:pPr algn="l">
              <a:lnSpc>
                <a:spcPts val="9029"/>
              </a:lnSpc>
            </a:pPr>
            <a:r>
              <a:rPr lang="en-US" sz="7524" b="true">
                <a:solidFill>
                  <a:srgbClr val="222222"/>
                </a:solidFill>
                <a:latin typeface="Lato Bold"/>
                <a:ea typeface="Lato Bold"/>
                <a:cs typeface="Lato Bold"/>
                <a:sym typeface="Lato Bold"/>
              </a:rPr>
              <a:t>Giới thiệu về bộ dữ liệu </a:t>
            </a:r>
            <a:r>
              <a:rPr lang="en-US" sz="7524" b="true">
                <a:solidFill>
                  <a:srgbClr val="C99F50"/>
                </a:solidFill>
                <a:latin typeface="Lato Bold"/>
                <a:ea typeface="Lato Bold"/>
                <a:cs typeface="Lato Bold"/>
                <a:sym typeface="Lato Bold"/>
              </a:rPr>
              <a:t>SDG</a:t>
            </a:r>
          </a:p>
        </p:txBody>
      </p:sp>
      <p:sp>
        <p:nvSpPr>
          <p:cNvPr name="TextBox 6" id="6"/>
          <p:cNvSpPr txBox="true"/>
          <p:nvPr/>
        </p:nvSpPr>
        <p:spPr>
          <a:xfrm rot="0">
            <a:off x="10542439" y="8854028"/>
            <a:ext cx="5539680" cy="273685"/>
          </a:xfrm>
          <a:prstGeom prst="rect">
            <a:avLst/>
          </a:prstGeom>
        </p:spPr>
        <p:txBody>
          <a:bodyPr anchor="t" rtlCol="false" tIns="0" lIns="0" bIns="0" rIns="0">
            <a:spAutoFit/>
          </a:bodyPr>
          <a:lstStyle/>
          <a:p>
            <a:pPr algn="r">
              <a:lnSpc>
                <a:spcPts val="2240"/>
              </a:lnSpc>
            </a:pPr>
            <a:r>
              <a:rPr lang="en-US" sz="1600">
                <a:solidFill>
                  <a:srgbClr val="222222"/>
                </a:solidFill>
                <a:latin typeface="Lato"/>
                <a:ea typeface="Lato"/>
                <a:cs typeface="Lato"/>
                <a:sym typeface="Lato"/>
              </a:rPr>
              <a:t>SDG Analysis </a:t>
            </a:r>
            <a:r>
              <a:rPr lang="en-US" sz="1600">
                <a:solidFill>
                  <a:srgbClr val="222222"/>
                </a:solidFill>
                <a:latin typeface="Lato"/>
                <a:ea typeface="Lato"/>
                <a:cs typeface="Lato"/>
                <a:sym typeface="Lato"/>
              </a:rPr>
              <a:t>| 25.04.25</a:t>
            </a:r>
          </a:p>
        </p:txBody>
      </p:sp>
      <p:sp>
        <p:nvSpPr>
          <p:cNvPr name="TextBox 7" id="7"/>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sp>
        <p:nvSpPr>
          <p:cNvPr name="TextBox 8" id="8"/>
          <p:cNvSpPr txBox="true"/>
          <p:nvPr/>
        </p:nvSpPr>
        <p:spPr>
          <a:xfrm rot="0">
            <a:off x="813601" y="3111249"/>
            <a:ext cx="1167527"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Lato Bold"/>
                <a:ea typeface="Lato Bold"/>
                <a:cs typeface="Lato Bold"/>
                <a:sym typeface="Lato Bold"/>
              </a:rPr>
              <a:t>PHẦN 2</a:t>
            </a:r>
          </a:p>
        </p:txBody>
      </p:sp>
      <p:grpSp>
        <p:nvGrpSpPr>
          <p:cNvPr name="Group 9" id="9"/>
          <p:cNvGrpSpPr/>
          <p:nvPr/>
        </p:nvGrpSpPr>
        <p:grpSpPr>
          <a:xfrm rot="0">
            <a:off x="16662762" y="8761541"/>
            <a:ext cx="1193076" cy="496759"/>
            <a:chOff x="0" y="0"/>
            <a:chExt cx="1590768" cy="662345"/>
          </a:xfrm>
        </p:grpSpPr>
        <p:grpSp>
          <p:nvGrpSpPr>
            <p:cNvPr name="Group 10" id="10"/>
            <p:cNvGrpSpPr/>
            <p:nvPr/>
          </p:nvGrpSpPr>
          <p:grpSpPr>
            <a:xfrm rot="0">
              <a:off x="0" y="0"/>
              <a:ext cx="1590768" cy="662345"/>
              <a:chOff x="0" y="0"/>
              <a:chExt cx="2656710" cy="1106170"/>
            </a:xfrm>
          </p:grpSpPr>
          <p:sp>
            <p:nvSpPr>
              <p:cNvPr name="Freeform 11" id="11"/>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222222"/>
              </a:solidFill>
            </p:spPr>
          </p:sp>
        </p:grpSp>
        <p:sp>
          <p:nvSpPr>
            <p:cNvPr name="AutoShape 12" id="12"/>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028700" y="2262468"/>
            <a:ext cx="7241423" cy="1066800"/>
          </a:xfrm>
          <a:prstGeom prst="rect">
            <a:avLst/>
          </a:prstGeom>
        </p:spPr>
        <p:txBody>
          <a:bodyPr anchor="t" rtlCol="false" tIns="0" lIns="0" bIns="0" rIns="0">
            <a:spAutoFit/>
          </a:bodyPr>
          <a:lstStyle/>
          <a:p>
            <a:pPr algn="l">
              <a:lnSpc>
                <a:spcPts val="8400"/>
              </a:lnSpc>
            </a:pPr>
            <a:r>
              <a:rPr lang="en-US" sz="7000" b="true">
                <a:solidFill>
                  <a:srgbClr val="222222"/>
                </a:solidFill>
                <a:latin typeface="Lato Bold"/>
                <a:ea typeface="Lato Bold"/>
                <a:cs typeface="Lato Bold"/>
                <a:sym typeface="Lato Bold"/>
              </a:rPr>
              <a:t>Mô tả dữ liệ</a:t>
            </a:r>
            <a:r>
              <a:rPr lang="en-US" b="true" sz="7000">
                <a:solidFill>
                  <a:srgbClr val="222222"/>
                </a:solidFill>
                <a:latin typeface="Lato Bold"/>
                <a:ea typeface="Lato Bold"/>
                <a:cs typeface="Lato Bold"/>
                <a:sym typeface="Lato Bold"/>
              </a:rPr>
              <a:t>u</a:t>
            </a:r>
          </a:p>
        </p:txBody>
      </p:sp>
      <p:grpSp>
        <p:nvGrpSpPr>
          <p:cNvPr name="Group 3" id="3"/>
          <p:cNvGrpSpPr/>
          <p:nvPr/>
        </p:nvGrpSpPr>
        <p:grpSpPr>
          <a:xfrm rot="0">
            <a:off x="1028700" y="4443693"/>
            <a:ext cx="4480503" cy="1302271"/>
            <a:chOff x="0" y="0"/>
            <a:chExt cx="5974004" cy="1736361"/>
          </a:xfrm>
        </p:grpSpPr>
        <p:sp>
          <p:nvSpPr>
            <p:cNvPr name="TextBox 4" id="4"/>
            <p:cNvSpPr txBox="true"/>
            <p:nvPr/>
          </p:nvSpPr>
          <p:spPr>
            <a:xfrm rot="0">
              <a:off x="0" y="652416"/>
              <a:ext cx="5974004" cy="10839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Gồm 2 </a:t>
              </a:r>
              <a:r>
                <a:rPr lang="en-US" sz="2400">
                  <a:solidFill>
                    <a:srgbClr val="222222"/>
                  </a:solidFill>
                  <a:latin typeface="Lato"/>
                  <a:ea typeface="Lato"/>
                  <a:cs typeface="Lato"/>
                  <a:sym typeface="Lato"/>
                </a:rPr>
                <a:t>files: </a:t>
              </a:r>
              <a:r>
                <a:rPr lang="en-US" b="true" sz="2400">
                  <a:solidFill>
                    <a:srgbClr val="222222"/>
                  </a:solidFill>
                  <a:latin typeface="Lato Bold"/>
                  <a:ea typeface="Lato Bold"/>
                  <a:cs typeface="Lato Bold"/>
                  <a:sym typeface="Lato Bold"/>
                </a:rPr>
                <a:t>SDR2024-data.xlsx</a:t>
              </a:r>
              <a:r>
                <a:rPr lang="en-US" sz="2400">
                  <a:solidFill>
                    <a:srgbClr val="222222"/>
                  </a:solidFill>
                  <a:latin typeface="Lato"/>
                  <a:ea typeface="Lato"/>
                  <a:cs typeface="Lato"/>
                  <a:sym typeface="Lato"/>
                </a:rPr>
                <a:t> và </a:t>
              </a:r>
              <a:r>
                <a:rPr lang="en-US" b="true" sz="2400">
                  <a:solidFill>
                    <a:srgbClr val="222222"/>
                  </a:solidFill>
                  <a:latin typeface="Lato Bold"/>
                  <a:ea typeface="Lato Bold"/>
                  <a:cs typeface="Lato Bold"/>
                  <a:sym typeface="Lato Bold"/>
                </a:rPr>
                <a:t>CLASS.xlsx</a:t>
              </a:r>
              <a:r>
                <a:rPr lang="en-US" sz="2400">
                  <a:solidFill>
                    <a:srgbClr val="222222"/>
                  </a:solidFill>
                  <a:latin typeface="Lato"/>
                  <a:ea typeface="Lato"/>
                  <a:cs typeface="Lato"/>
                  <a:sym typeface="Lato"/>
                </a:rPr>
                <a:t> </a:t>
              </a:r>
            </a:p>
          </p:txBody>
        </p:sp>
        <p:sp>
          <p:nvSpPr>
            <p:cNvPr name="AutoShape 5" id="5"/>
            <p:cNvSpPr/>
            <p:nvPr/>
          </p:nvSpPr>
          <p:spPr>
            <a:xfrm rot="0">
              <a:off x="0" y="0"/>
              <a:ext cx="682425" cy="72982"/>
            </a:xfrm>
            <a:prstGeom prst="rect">
              <a:avLst/>
            </a:prstGeom>
            <a:solidFill>
              <a:srgbClr val="BF8B2E"/>
            </a:solidFill>
          </p:spPr>
        </p:sp>
      </p:grpSp>
      <p:grpSp>
        <p:nvGrpSpPr>
          <p:cNvPr name="Group 6" id="6"/>
          <p:cNvGrpSpPr/>
          <p:nvPr/>
        </p:nvGrpSpPr>
        <p:grpSpPr>
          <a:xfrm rot="0">
            <a:off x="6903748" y="4443693"/>
            <a:ext cx="4480503" cy="2978671"/>
            <a:chOff x="0" y="0"/>
            <a:chExt cx="5974004" cy="3971561"/>
          </a:xfrm>
        </p:grpSpPr>
        <p:sp>
          <p:nvSpPr>
            <p:cNvPr name="TextBox 7" id="7"/>
            <p:cNvSpPr txBox="true"/>
            <p:nvPr/>
          </p:nvSpPr>
          <p:spPr>
            <a:xfrm rot="0">
              <a:off x="0" y="652416"/>
              <a:ext cx="5974004" cy="3319145"/>
            </a:xfrm>
            <a:prstGeom prst="rect">
              <a:avLst/>
            </a:prstGeom>
          </p:spPr>
          <p:txBody>
            <a:bodyPr anchor="t" rtlCol="false" tIns="0" lIns="0" bIns="0" rIns="0">
              <a:spAutoFit/>
            </a:bodyPr>
            <a:lstStyle/>
            <a:p>
              <a:pPr algn="l">
                <a:lnSpc>
                  <a:spcPts val="3359"/>
                </a:lnSpc>
              </a:pPr>
              <a:r>
                <a:rPr lang="en-US" sz="2400" b="true">
                  <a:solidFill>
                    <a:srgbClr val="222222"/>
                  </a:solidFill>
                  <a:latin typeface="Lato Bold"/>
                  <a:ea typeface="Lato Bold"/>
                  <a:cs typeface="Lato Bold"/>
                  <a:sym typeface="Lato Bold"/>
                </a:rPr>
                <a:t>SDR2024-data</a:t>
              </a:r>
              <a:r>
                <a:rPr lang="en-US" sz="2400">
                  <a:solidFill>
                    <a:srgbClr val="222222"/>
                  </a:solidFill>
                  <a:latin typeface="Lato"/>
                  <a:ea typeface="Lato"/>
                  <a:cs typeface="Lato"/>
                  <a:sym typeface="Lato"/>
                </a:rPr>
                <a:t> gồm các dữ liệu chín</a:t>
              </a:r>
              <a:r>
                <a:rPr lang="en-US" sz="2400">
                  <a:solidFill>
                    <a:srgbClr val="222222"/>
                  </a:solidFill>
                  <a:latin typeface="Lato"/>
                  <a:ea typeface="Lato"/>
                  <a:cs typeface="Lato"/>
                  <a:sym typeface="Lato"/>
                </a:rPr>
                <a:t>h: Overview ( Điểm SDG Index và chỉ số liên quan năm 2024) , Full Database (Điểm các tiêu chí SDG), Raw Data - Panel, Backdated SDG Index </a:t>
              </a:r>
            </a:p>
          </p:txBody>
        </p:sp>
        <p:sp>
          <p:nvSpPr>
            <p:cNvPr name="AutoShape 8" id="8"/>
            <p:cNvSpPr/>
            <p:nvPr/>
          </p:nvSpPr>
          <p:spPr>
            <a:xfrm rot="0">
              <a:off x="0" y="0"/>
              <a:ext cx="682425" cy="72982"/>
            </a:xfrm>
            <a:prstGeom prst="rect">
              <a:avLst/>
            </a:prstGeom>
            <a:solidFill>
              <a:srgbClr val="BF8B2E"/>
            </a:solidFill>
          </p:spPr>
        </p:sp>
      </p:grpSp>
      <p:grpSp>
        <p:nvGrpSpPr>
          <p:cNvPr name="Group 9" id="9"/>
          <p:cNvGrpSpPr/>
          <p:nvPr/>
        </p:nvGrpSpPr>
        <p:grpSpPr>
          <a:xfrm rot="0">
            <a:off x="12778797" y="4443693"/>
            <a:ext cx="4480503" cy="2559571"/>
            <a:chOff x="0" y="0"/>
            <a:chExt cx="5974004" cy="3412761"/>
          </a:xfrm>
        </p:grpSpPr>
        <p:sp>
          <p:nvSpPr>
            <p:cNvPr name="TextBox 10" id="10"/>
            <p:cNvSpPr txBox="true"/>
            <p:nvPr/>
          </p:nvSpPr>
          <p:spPr>
            <a:xfrm rot="0">
              <a:off x="0" y="652416"/>
              <a:ext cx="5974004" cy="2760345"/>
            </a:xfrm>
            <a:prstGeom prst="rect">
              <a:avLst/>
            </a:prstGeom>
          </p:spPr>
          <p:txBody>
            <a:bodyPr anchor="t" rtlCol="false" tIns="0" lIns="0" bIns="0" rIns="0">
              <a:spAutoFit/>
            </a:bodyPr>
            <a:lstStyle/>
            <a:p>
              <a:pPr algn="l">
                <a:lnSpc>
                  <a:spcPts val="3359"/>
                </a:lnSpc>
              </a:pPr>
              <a:r>
                <a:rPr lang="en-US" sz="2400">
                  <a:solidFill>
                    <a:srgbClr val="222222"/>
                  </a:solidFill>
                  <a:latin typeface="Lato"/>
                  <a:ea typeface="Lato"/>
                  <a:cs typeface="Lato"/>
                  <a:sym typeface="Lato"/>
                </a:rPr>
                <a:t>Bộ</a:t>
              </a:r>
              <a:r>
                <a:rPr lang="en-US" sz="2400">
                  <a:solidFill>
                    <a:srgbClr val="222222"/>
                  </a:solidFill>
                  <a:latin typeface="Lato"/>
                  <a:ea typeface="Lato"/>
                  <a:cs typeface="Lato"/>
                  <a:sym typeface="Lato"/>
                </a:rPr>
                <a:t> dữ liệu </a:t>
              </a:r>
              <a:r>
                <a:rPr lang="en-US" b="true" sz="2400">
                  <a:solidFill>
                    <a:srgbClr val="222222"/>
                  </a:solidFill>
                  <a:latin typeface="Lato Bold"/>
                  <a:ea typeface="Lato Bold"/>
                  <a:cs typeface="Lato Bold"/>
                  <a:sym typeface="Lato Bold"/>
                </a:rPr>
                <a:t>CLASS</a:t>
              </a:r>
              <a:r>
                <a:rPr lang="en-US" sz="2400">
                  <a:solidFill>
                    <a:srgbClr val="222222"/>
                  </a:solidFill>
                  <a:latin typeface="Lato"/>
                  <a:ea typeface="Lato"/>
                  <a:cs typeface="Lato"/>
                  <a:sym typeface="Lato"/>
                </a:rPr>
                <a:t> phân loại các nước theo nhóm thu nhập. Bao gồm 4 nhóm: Low income, Lower middle income, Upper middle income, High income.</a:t>
              </a:r>
            </a:p>
          </p:txBody>
        </p:sp>
        <p:sp>
          <p:nvSpPr>
            <p:cNvPr name="AutoShape 11" id="11"/>
            <p:cNvSpPr/>
            <p:nvPr/>
          </p:nvSpPr>
          <p:spPr>
            <a:xfrm rot="0">
              <a:off x="0" y="0"/>
              <a:ext cx="682425" cy="72982"/>
            </a:xfrm>
            <a:prstGeom prst="rect">
              <a:avLst/>
            </a:prstGeom>
            <a:solidFill>
              <a:srgbClr val="BF8B2E"/>
            </a:solidFill>
          </p:spPr>
        </p:sp>
      </p:grpSp>
      <p:sp>
        <p:nvSpPr>
          <p:cNvPr name="TextBox 12" id="12"/>
          <p:cNvSpPr txBox="true"/>
          <p:nvPr/>
        </p:nvSpPr>
        <p:spPr>
          <a:xfrm rot="0">
            <a:off x="1028700" y="885825"/>
            <a:ext cx="4554761" cy="276225"/>
          </a:xfrm>
          <a:prstGeom prst="rect">
            <a:avLst/>
          </a:prstGeom>
        </p:spPr>
        <p:txBody>
          <a:bodyPr anchor="t" rtlCol="false" tIns="0" lIns="0" bIns="0" rIns="0">
            <a:spAutoFit/>
          </a:bodyPr>
          <a:lstStyle/>
          <a:p>
            <a:pPr algn="l">
              <a:lnSpc>
                <a:spcPts val="2160"/>
              </a:lnSpc>
            </a:pPr>
            <a:r>
              <a:rPr lang="en-US" sz="1800" b="true">
                <a:solidFill>
                  <a:srgbClr val="222222"/>
                </a:solidFill>
                <a:latin typeface="Lato Bold"/>
                <a:ea typeface="Lato Bold"/>
                <a:cs typeface="Lato Bold"/>
                <a:sym typeface="Lato Bold"/>
              </a:rPr>
              <a:t>Group 8 - IS403.P22</a:t>
            </a:r>
          </a:p>
        </p:txBody>
      </p:sp>
      <p:grpSp>
        <p:nvGrpSpPr>
          <p:cNvPr name="Group 13" id="13"/>
          <p:cNvGrpSpPr/>
          <p:nvPr/>
        </p:nvGrpSpPr>
        <p:grpSpPr>
          <a:xfrm rot="0">
            <a:off x="16066224" y="9009920"/>
            <a:ext cx="1193076" cy="496759"/>
            <a:chOff x="0" y="0"/>
            <a:chExt cx="1590768" cy="662345"/>
          </a:xfrm>
        </p:grpSpPr>
        <p:grpSp>
          <p:nvGrpSpPr>
            <p:cNvPr name="Group 14" id="14"/>
            <p:cNvGrpSpPr/>
            <p:nvPr/>
          </p:nvGrpSpPr>
          <p:grpSpPr>
            <a:xfrm rot="0">
              <a:off x="0" y="0"/>
              <a:ext cx="1590768" cy="662345"/>
              <a:chOff x="0" y="0"/>
              <a:chExt cx="2656710" cy="1106170"/>
            </a:xfrm>
          </p:grpSpPr>
          <p:sp>
            <p:nvSpPr>
              <p:cNvPr name="Freeform 15" id="15"/>
              <p:cNvSpPr/>
              <p:nvPr/>
            </p:nvSpPr>
            <p:spPr>
              <a:xfrm flipH="false" flipV="false" rot="0">
                <a:off x="0" y="0"/>
                <a:ext cx="2657980" cy="1106170"/>
              </a:xfrm>
              <a:custGeom>
                <a:avLst/>
                <a:gdLst/>
                <a:ahLst/>
                <a:cxnLst/>
                <a:rect r="r" b="b" t="t" l="l"/>
                <a:pathLst>
                  <a:path h="1106170" w="265798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222222"/>
              </a:solidFill>
            </p:spPr>
          </p:sp>
        </p:grpSp>
        <p:sp>
          <p:nvSpPr>
            <p:cNvPr name="AutoShape 16" id="16"/>
            <p:cNvSpPr/>
            <p:nvPr/>
          </p:nvSpPr>
          <p:spPr>
            <a:xfrm rot="0">
              <a:off x="713489" y="300941"/>
              <a:ext cx="499362" cy="0"/>
            </a:xfrm>
            <a:prstGeom prst="line">
              <a:avLst/>
            </a:prstGeom>
            <a:ln cap="rnd" w="38100">
              <a:solidFill>
                <a:srgbClr val="FFFFFF"/>
              </a:solidFill>
              <a:prstDash val="solid"/>
              <a:headEnd type="none" len="sm" w="sm"/>
              <a:tailEnd type="triangle" len="med" w="lg"/>
            </a:ln>
          </p:spPr>
        </p:sp>
      </p:grpSp>
      <p:sp>
        <p:nvSpPr>
          <p:cNvPr name="TextBox 17" id="17"/>
          <p:cNvSpPr txBox="true"/>
          <p:nvPr/>
        </p:nvSpPr>
        <p:spPr>
          <a:xfrm rot="0">
            <a:off x="1062101" y="9210675"/>
            <a:ext cx="5539680" cy="365760"/>
          </a:xfrm>
          <a:prstGeom prst="rect">
            <a:avLst/>
          </a:prstGeom>
        </p:spPr>
        <p:txBody>
          <a:bodyPr anchor="t" rtlCol="false" tIns="0" lIns="0" bIns="0" rIns="0">
            <a:spAutoFit/>
          </a:bodyPr>
          <a:lstStyle/>
          <a:p>
            <a:pPr algn="just">
              <a:lnSpc>
                <a:spcPts val="2939"/>
              </a:lnSpc>
            </a:pPr>
            <a:r>
              <a:rPr lang="en-US" sz="2099">
                <a:solidFill>
                  <a:srgbClr val="222222"/>
                </a:solidFill>
                <a:latin typeface="Lato"/>
                <a:ea typeface="Lato"/>
                <a:cs typeface="Lato"/>
                <a:sym typeface="Lato"/>
              </a:rPr>
              <a:t>SDG Analysis </a:t>
            </a:r>
            <a:r>
              <a:rPr lang="en-US" sz="2099">
                <a:solidFill>
                  <a:srgbClr val="222222"/>
                </a:solidFill>
                <a:latin typeface="Lato"/>
                <a:ea typeface="Lato"/>
                <a:cs typeface="Lato"/>
                <a:sym typeface="Lato"/>
              </a:rPr>
              <a:t>| 25.04.25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DAGlmhpdhnU</dc:identifier>
  <dcterms:modified xsi:type="dcterms:W3CDTF">2011-08-01T06:04:30Z</dcterms:modified>
  <cp:revision>1</cp:revision>
  <dc:title>SDG_Analysis_BA_Project</dc:title>
</cp:coreProperties>
</file>